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3" r:id="rId5"/>
    <p:sldId id="268" r:id="rId6"/>
    <p:sldId id="269"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6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E14449-1460-4144-9D1A-C30AB402FB24}"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E14449-1460-4144-9D1A-C30AB402FB24}"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E14449-1460-4144-9D1A-C30AB402FB24}"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E14449-1460-4144-9D1A-C30AB402FB24}"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E14449-1460-4144-9D1A-C30AB402FB24}"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E14449-1460-4144-9D1A-C30AB402FB24}" type="datetimeFigureOut">
              <a:rPr lang="en-US" smtClean="0"/>
              <a:pPr/>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E14449-1460-4144-9D1A-C30AB402FB24}" type="datetimeFigureOut">
              <a:rPr lang="en-US" smtClean="0"/>
              <a:pPr/>
              <a:t>3/8/2023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E14449-1460-4144-9D1A-C30AB402FB24}" type="datetimeFigureOut">
              <a:rPr lang="en-US" smtClean="0"/>
              <a:pPr/>
              <a:t>3/8/2023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14449-1460-4144-9D1A-C30AB402FB24}" type="datetimeFigureOut">
              <a:rPr lang="en-US" smtClean="0"/>
              <a:pPr/>
              <a:t>3/8/2023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E14449-1460-4144-9D1A-C30AB402FB24}" type="datetimeFigureOut">
              <a:rPr lang="en-US" smtClean="0"/>
              <a:pPr/>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E14449-1460-4144-9D1A-C30AB402FB24}" type="datetimeFigureOut">
              <a:rPr lang="en-US" smtClean="0"/>
              <a:pPr/>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14449-1460-4144-9D1A-C30AB402FB24}" type="datetimeFigureOut">
              <a:rPr lang="en-US" smtClean="0"/>
              <a:pPr/>
              <a:t>3/8/2023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1068B-59FE-4798-8935-CF6DCC67BD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kses.ksei.co.i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akses.ksei.co.id/"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58982" y="908720"/>
            <a:ext cx="7889482" cy="5112568"/>
          </a:xfrm>
        </p:spPr>
        <p:txBody>
          <a:bodyPr>
            <a:normAutofit/>
          </a:bodyPr>
          <a:lstStyle/>
          <a:p>
            <a:pPr lvl="0"/>
            <a:endParaRPr lang="en-US" sz="2000" b="1" dirty="0">
              <a:solidFill>
                <a:schemeClr val="tx1">
                  <a:lumMod val="95000"/>
                  <a:lumOff val="5000"/>
                </a:schemeClr>
              </a:solidFill>
              <a:latin typeface="Arial" panose="020B0604020202020204" pitchFamily="34" charset="0"/>
              <a:cs typeface="Arial" panose="020B0604020202020204" pitchFamily="34" charset="0"/>
            </a:endParaRPr>
          </a:p>
          <a:p>
            <a:pPr lvl="0"/>
            <a:endParaRPr lang="en-US" sz="2000" b="1" dirty="0">
              <a:solidFill>
                <a:schemeClr val="tx1">
                  <a:lumMod val="95000"/>
                  <a:lumOff val="5000"/>
                </a:schemeClr>
              </a:solidFill>
              <a:latin typeface="Arial" panose="020B0604020202020204" pitchFamily="34" charset="0"/>
              <a:cs typeface="Arial" panose="020B0604020202020204" pitchFamily="34" charset="0"/>
            </a:endParaRPr>
          </a:p>
          <a:p>
            <a:r>
              <a:rPr lang="en-US" sz="2800" b="1" dirty="0">
                <a:solidFill>
                  <a:schemeClr val="tx1">
                    <a:lumMod val="95000"/>
                    <a:lumOff val="5000"/>
                  </a:schemeClr>
                </a:solidFill>
                <a:cs typeface="Arial" panose="020B0604020202020204" pitchFamily="34" charset="0"/>
              </a:rPr>
              <a:t>TATA TERTIB</a:t>
            </a:r>
            <a:br>
              <a:rPr lang="en-US" sz="2800" b="1" dirty="0">
                <a:solidFill>
                  <a:schemeClr val="tx1">
                    <a:lumMod val="95000"/>
                    <a:lumOff val="5000"/>
                  </a:schemeClr>
                </a:solidFill>
                <a:cs typeface="Arial" panose="020B0604020202020204" pitchFamily="34" charset="0"/>
              </a:rPr>
            </a:br>
            <a:r>
              <a:rPr lang="en-US" sz="2800" b="1" dirty="0">
                <a:solidFill>
                  <a:schemeClr val="tx1">
                    <a:lumMod val="95000"/>
                    <a:lumOff val="5000"/>
                  </a:schemeClr>
                </a:solidFill>
                <a:cs typeface="Arial" panose="020B0604020202020204" pitchFamily="34" charset="0"/>
              </a:rPr>
              <a:t>RAPAT UMUM PEMEGANG SAHAM TAHUNAN</a:t>
            </a:r>
            <a:br>
              <a:rPr lang="en-US" sz="2800" b="1" dirty="0">
                <a:solidFill>
                  <a:schemeClr val="tx1">
                    <a:lumMod val="95000"/>
                    <a:lumOff val="5000"/>
                  </a:schemeClr>
                </a:solidFill>
                <a:cs typeface="Arial" panose="020B0604020202020204" pitchFamily="34" charset="0"/>
              </a:rPr>
            </a:br>
            <a:r>
              <a:rPr lang="en-US" sz="2800" b="1" dirty="0">
                <a:solidFill>
                  <a:schemeClr val="tx1">
                    <a:lumMod val="95000"/>
                    <a:lumOff val="5000"/>
                  </a:schemeClr>
                </a:solidFill>
                <a:cs typeface="Arial" panose="020B0604020202020204" pitchFamily="34" charset="0"/>
              </a:rPr>
              <a:t>PT. ARTHAVEST </a:t>
            </a:r>
            <a:r>
              <a:rPr lang="en-US" sz="2800" b="1" dirty="0" err="1">
                <a:solidFill>
                  <a:schemeClr val="tx1">
                    <a:lumMod val="95000"/>
                    <a:lumOff val="5000"/>
                  </a:schemeClr>
                </a:solidFill>
                <a:cs typeface="Arial" panose="020B0604020202020204" pitchFamily="34" charset="0"/>
              </a:rPr>
              <a:t>Tbk</a:t>
            </a:r>
            <a:br>
              <a:rPr lang="en-US" sz="2800" b="1" dirty="0">
                <a:cs typeface="Arial" panose="020B0604020202020204" pitchFamily="34" charset="0"/>
              </a:rPr>
            </a:br>
            <a:endParaRPr lang="en-US" sz="2800" b="1" dirty="0">
              <a:cs typeface="Arial" panose="020B0604020202020204" pitchFamily="34" charset="0"/>
            </a:endParaRPr>
          </a:p>
          <a:p>
            <a:endParaRPr lang="en-US" sz="2800" b="1" dirty="0">
              <a:solidFill>
                <a:schemeClr val="tx1">
                  <a:lumMod val="95000"/>
                  <a:lumOff val="5000"/>
                </a:schemeClr>
              </a:solidFill>
              <a:cs typeface="Arial" panose="020B0604020202020204" pitchFamily="34" charset="0"/>
            </a:endParaRPr>
          </a:p>
          <a:p>
            <a:pPr>
              <a:spcBef>
                <a:spcPct val="0"/>
              </a:spcBef>
            </a:pPr>
            <a:r>
              <a:rPr lang="es-UY" altLang="en-US" sz="2800" b="1" dirty="0" err="1">
                <a:solidFill>
                  <a:schemeClr val="tx1"/>
                </a:solidFill>
                <a:cs typeface="Arial" panose="020B0604020202020204" pitchFamily="34" charset="0"/>
              </a:rPr>
              <a:t>Jakarta</a:t>
            </a:r>
            <a:r>
              <a:rPr lang="es-UY" altLang="en-US" sz="2800" b="1" dirty="0">
                <a:solidFill>
                  <a:schemeClr val="tx1"/>
                </a:solidFill>
                <a:cs typeface="Arial" panose="020B0604020202020204" pitchFamily="34" charset="0"/>
              </a:rPr>
              <a:t>, 24 </a:t>
            </a:r>
            <a:r>
              <a:rPr lang="es-UY" altLang="en-US" sz="2800" b="1" dirty="0" err="1">
                <a:solidFill>
                  <a:schemeClr val="tx1"/>
                </a:solidFill>
                <a:cs typeface="Arial" panose="020B0604020202020204" pitchFamily="34" charset="0"/>
              </a:rPr>
              <a:t>Mei</a:t>
            </a:r>
            <a:r>
              <a:rPr lang="es-UY" altLang="en-US" sz="2800" b="1" dirty="0">
                <a:solidFill>
                  <a:schemeClr val="tx1"/>
                </a:solidFill>
                <a:cs typeface="Arial" panose="020B0604020202020204" pitchFamily="34" charset="0"/>
              </a:rPr>
              <a:t> 2023</a:t>
            </a:r>
          </a:p>
          <a:p>
            <a:pPr>
              <a:spcBef>
                <a:spcPct val="0"/>
              </a:spcBef>
            </a:pPr>
            <a:r>
              <a:rPr lang="es-UY" altLang="en-US" sz="2800" b="1" dirty="0">
                <a:solidFill>
                  <a:schemeClr val="tx1"/>
                </a:solidFill>
                <a:cs typeface="Arial" panose="020B0604020202020204" pitchFamily="34" charset="0"/>
              </a:rPr>
              <a:t>Pk.14.00 WIB</a:t>
            </a:r>
          </a:p>
          <a:p>
            <a:pPr>
              <a:spcBef>
                <a:spcPct val="0"/>
              </a:spcBef>
            </a:pPr>
            <a:r>
              <a:rPr lang="es-UY" altLang="en-US" sz="2800" b="1" dirty="0" err="1">
                <a:solidFill>
                  <a:schemeClr val="tx1"/>
                </a:solidFill>
                <a:cs typeface="Arial" panose="020B0604020202020204" pitchFamily="34" charset="0"/>
              </a:rPr>
              <a:t>R.Garnet</a:t>
            </a:r>
            <a:r>
              <a:rPr lang="es-UY" altLang="en-US" sz="2800" b="1" dirty="0">
                <a:solidFill>
                  <a:schemeClr val="tx1"/>
                </a:solidFill>
                <a:cs typeface="Arial" panose="020B0604020202020204" pitchFamily="34" charset="0"/>
              </a:rPr>
              <a:t> Lt.3 Hotel </a:t>
            </a:r>
            <a:r>
              <a:rPr lang="es-UY" altLang="en-US" sz="2800" b="1" dirty="0" err="1">
                <a:solidFill>
                  <a:schemeClr val="tx1"/>
                </a:solidFill>
                <a:cs typeface="Arial" panose="020B0604020202020204" pitchFamily="34" charset="0"/>
              </a:rPr>
              <a:t>RedTop</a:t>
            </a:r>
            <a:endParaRPr lang="es-ES" altLang="en-US" sz="2800" b="1" dirty="0">
              <a:solidFill>
                <a:schemeClr val="tx1"/>
              </a:solidFill>
              <a:cs typeface="Arial" panose="020B0604020202020204" pitchFamily="34" charset="0"/>
            </a:endParaRPr>
          </a:p>
          <a:p>
            <a:pPr lvl="0"/>
            <a:br>
              <a:rPr lang="en-US" sz="2000" b="1" dirty="0">
                <a:solidFill>
                  <a:schemeClr val="tx1">
                    <a:lumMod val="95000"/>
                    <a:lumOff val="5000"/>
                  </a:schemeClr>
                </a:solidFill>
                <a:latin typeface="Arial" panose="020B0604020202020204" pitchFamily="34" charset="0"/>
                <a:cs typeface="Arial" panose="020B0604020202020204" pitchFamily="34" charset="0"/>
              </a:rPr>
            </a:br>
            <a:endParaRPr lang="en-US" sz="2000" b="1"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496944" cy="6048672"/>
          </a:xfrm>
        </p:spPr>
        <p:txBody>
          <a:bodyPr>
            <a:normAutofit fontScale="40000" lnSpcReduction="20000"/>
          </a:bodyPr>
          <a:lstStyle/>
          <a:p>
            <a:pPr marL="0" indent="0">
              <a:buNone/>
            </a:pPr>
            <a:endParaRPr lang="en-US" sz="3500" dirty="0"/>
          </a:p>
          <a:p>
            <a:pPr marL="0" indent="0">
              <a:buNone/>
            </a:pPr>
            <a:r>
              <a:rPr lang="en-US" sz="3600" dirty="0"/>
              <a:t>1.       </a:t>
            </a:r>
            <a:r>
              <a:rPr lang="en-US" sz="3600" dirty="0" err="1"/>
              <a:t>Rapat</a:t>
            </a:r>
            <a:r>
              <a:rPr lang="en-US" sz="3600" dirty="0"/>
              <a:t> ini </a:t>
            </a:r>
            <a:r>
              <a:rPr lang="en-US" sz="3600" dirty="0" err="1"/>
              <a:t>adalah</a:t>
            </a:r>
            <a:r>
              <a:rPr lang="en-US" sz="3600" dirty="0"/>
              <a:t> </a:t>
            </a:r>
            <a:r>
              <a:rPr lang="en-US" sz="3600" dirty="0" err="1"/>
              <a:t>Rapat</a:t>
            </a:r>
            <a:r>
              <a:rPr lang="en-US" sz="3600" dirty="0"/>
              <a:t> </a:t>
            </a:r>
            <a:r>
              <a:rPr lang="en-US" sz="3600" dirty="0" err="1"/>
              <a:t>Umum</a:t>
            </a:r>
            <a:r>
              <a:rPr lang="en-US" sz="3600" dirty="0"/>
              <a:t> </a:t>
            </a:r>
            <a:r>
              <a:rPr lang="en-US" sz="3600" dirty="0" err="1"/>
              <a:t>Pemegang</a:t>
            </a:r>
            <a:r>
              <a:rPr lang="en-US" sz="3600" dirty="0"/>
              <a:t> Saham </a:t>
            </a:r>
            <a:r>
              <a:rPr lang="en-US" sz="3600" dirty="0" err="1"/>
              <a:t>Tahunan</a:t>
            </a:r>
            <a:r>
              <a:rPr lang="en-US" sz="3600" dirty="0"/>
              <a:t> PT ARTHAVEST </a:t>
            </a:r>
            <a:r>
              <a:rPr lang="en-US" sz="3600" dirty="0" err="1"/>
              <a:t>Tbk</a:t>
            </a:r>
            <a:r>
              <a:rPr lang="en-US" sz="3600" dirty="0"/>
              <a:t> (“Perseroan”), </a:t>
            </a:r>
            <a:r>
              <a:rPr lang="en-US" sz="3600" dirty="0" err="1"/>
              <a:t>selanjutnya</a:t>
            </a:r>
            <a:r>
              <a:rPr lang="en-US" sz="3600" dirty="0"/>
              <a:t>  </a:t>
            </a:r>
          </a:p>
          <a:p>
            <a:pPr marL="0" indent="0">
              <a:buNone/>
            </a:pPr>
            <a:r>
              <a:rPr lang="en-US" sz="3600" dirty="0"/>
              <a:t>          </a:t>
            </a:r>
            <a:r>
              <a:rPr lang="en-US" sz="3600" dirty="0" err="1"/>
              <a:t>disebut</a:t>
            </a:r>
            <a:r>
              <a:rPr lang="en-US" sz="3600" dirty="0"/>
              <a:t> “</a:t>
            </a:r>
            <a:r>
              <a:rPr lang="en-US" sz="3600" dirty="0" err="1"/>
              <a:t>Rapat</a:t>
            </a:r>
            <a:r>
              <a:rPr lang="en-US" sz="3600" dirty="0"/>
              <a:t>”.</a:t>
            </a:r>
          </a:p>
          <a:p>
            <a:pPr marL="0" indent="0">
              <a:buNone/>
            </a:pPr>
            <a:endParaRPr lang="en-US" sz="3500" dirty="0"/>
          </a:p>
          <a:p>
            <a:pPr marL="0" lvl="0" indent="0" defTabSz="363538">
              <a:buNone/>
            </a:pPr>
            <a:r>
              <a:rPr lang="en-ID" sz="3500" dirty="0"/>
              <a:t>2.	</a:t>
            </a:r>
            <a:r>
              <a:rPr lang="en-ID" sz="3500" dirty="0" err="1"/>
              <a:t>Mekanisme</a:t>
            </a:r>
            <a:r>
              <a:rPr lang="en-ID" sz="3500" dirty="0"/>
              <a:t> </a:t>
            </a:r>
            <a:r>
              <a:rPr lang="en-ID" sz="3500" dirty="0" err="1"/>
              <a:t>Kehadiran</a:t>
            </a:r>
            <a:r>
              <a:rPr lang="en-ID" sz="3500" dirty="0"/>
              <a:t> </a:t>
            </a:r>
            <a:r>
              <a:rPr lang="en-ID" sz="3500" dirty="0" err="1"/>
              <a:t>Rapat</a:t>
            </a:r>
            <a:r>
              <a:rPr lang="en-ID" sz="3500" dirty="0"/>
              <a:t> </a:t>
            </a:r>
            <a:r>
              <a:rPr lang="en-ID" sz="3500" dirty="0" err="1"/>
              <a:t>secara</a:t>
            </a:r>
            <a:r>
              <a:rPr lang="en-ID" sz="3500" dirty="0"/>
              <a:t> </a:t>
            </a:r>
            <a:r>
              <a:rPr lang="en-ID" sz="3500" dirty="0" err="1"/>
              <a:t>elektronik</a:t>
            </a:r>
            <a:r>
              <a:rPr lang="en-ID" sz="3500" dirty="0"/>
              <a:t> </a:t>
            </a:r>
            <a:r>
              <a:rPr lang="en-ID" sz="3500" dirty="0" err="1"/>
              <a:t>melalui</a:t>
            </a:r>
            <a:r>
              <a:rPr lang="en-ID" sz="3500" dirty="0"/>
              <a:t> </a:t>
            </a:r>
            <a:r>
              <a:rPr lang="en-ID" sz="3500" dirty="0" err="1"/>
              <a:t>eASY.KSEI</a:t>
            </a:r>
            <a:r>
              <a:rPr lang="en-ID" sz="3500" dirty="0"/>
              <a:t>.</a:t>
            </a:r>
          </a:p>
          <a:p>
            <a:pPr marL="0" lvl="0" indent="0" defTabSz="363538">
              <a:buNone/>
            </a:pPr>
            <a:endParaRPr lang="en-ID" sz="3500" dirty="0"/>
          </a:p>
          <a:p>
            <a:pPr marL="0" indent="0" defTabSz="363538">
              <a:buNone/>
            </a:pPr>
            <a:r>
              <a:rPr lang="en-ID" sz="3500" dirty="0"/>
              <a:t>	a. </a:t>
            </a:r>
            <a:r>
              <a:rPr lang="en-US" sz="3500" dirty="0" err="1">
                <a:effectLst/>
                <a:ea typeface="Arial" panose="020B0604020202020204" pitchFamily="34" charset="0"/>
              </a:rPr>
              <a:t>Untuk</a:t>
            </a:r>
            <a:r>
              <a:rPr lang="en-US" sz="3500" dirty="0">
                <a:effectLst/>
                <a:ea typeface="Arial" panose="020B0604020202020204" pitchFamily="34" charset="0"/>
              </a:rPr>
              <a:t> </a:t>
            </a:r>
            <a:r>
              <a:rPr lang="en-US" sz="3500" dirty="0" err="1">
                <a:effectLst/>
                <a:ea typeface="Arial" panose="020B0604020202020204" pitchFamily="34" charset="0"/>
              </a:rPr>
              <a:t>menggunakan</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dirty="0">
                <a:effectLst/>
                <a:ea typeface="Arial" panose="020B0604020202020204" pitchFamily="34" charset="0"/>
              </a:rPr>
              <a:t>, </a:t>
            </a:r>
            <a:r>
              <a:rPr lang="en-US" sz="3500" dirty="0" err="1">
                <a:effectLst/>
                <a:ea typeface="Arial" panose="020B0604020202020204" pitchFamily="34" charset="0"/>
              </a:rPr>
              <a:t>pemegang</a:t>
            </a:r>
            <a:r>
              <a:rPr lang="en-US" sz="3500" dirty="0">
                <a:effectLst/>
                <a:ea typeface="Arial" panose="020B0604020202020204" pitchFamily="34" charset="0"/>
              </a:rPr>
              <a:t> </a:t>
            </a:r>
            <a:r>
              <a:rPr lang="en-US" sz="3500" dirty="0" err="1">
                <a:effectLst/>
                <a:ea typeface="Arial" panose="020B0604020202020204" pitchFamily="34" charset="0"/>
              </a:rPr>
              <a:t>saham</a:t>
            </a:r>
            <a:r>
              <a:rPr lang="en-US" sz="3500" dirty="0">
                <a:effectLst/>
                <a:ea typeface="Arial" panose="020B0604020202020204" pitchFamily="34" charset="0"/>
              </a:rPr>
              <a:t> </a:t>
            </a:r>
            <a:r>
              <a:rPr lang="en-US" sz="3500" dirty="0" err="1">
                <a:effectLst/>
                <a:ea typeface="Arial" panose="020B0604020202020204" pitchFamily="34" charset="0"/>
              </a:rPr>
              <a:t>dapat</a:t>
            </a:r>
            <a:r>
              <a:rPr lang="en-US" sz="3500" dirty="0">
                <a:effectLst/>
                <a:ea typeface="Arial" panose="020B0604020202020204" pitchFamily="34" charset="0"/>
              </a:rPr>
              <a:t> </a:t>
            </a:r>
            <a:r>
              <a:rPr lang="en-US" sz="3500" dirty="0" err="1">
                <a:effectLst/>
                <a:ea typeface="Arial" panose="020B0604020202020204" pitchFamily="34" charset="0"/>
              </a:rPr>
              <a:t>mengakses</a:t>
            </a:r>
            <a:r>
              <a:rPr lang="en-US" sz="3500" dirty="0">
                <a:effectLst/>
                <a:ea typeface="Arial" panose="020B0604020202020204" pitchFamily="34" charset="0"/>
              </a:rPr>
              <a:t> </a:t>
            </a:r>
            <a:r>
              <a:rPr lang="en-US" sz="3500" u="none" strike="noStrike" dirty="0">
                <a:effectLst/>
                <a:ea typeface="Arial" panose="020B0604020202020204" pitchFamily="34" charset="0"/>
              </a:rPr>
              <a:t>menu </a:t>
            </a:r>
            <a:r>
              <a:rPr lang="en-US" sz="3500" b="1" u="none" strike="noStrike" dirty="0" err="1">
                <a:effectLst/>
                <a:ea typeface="Arial" panose="020B0604020202020204" pitchFamily="34" charset="0"/>
              </a:rPr>
              <a:t>eASY.KSEI</a:t>
            </a:r>
            <a:r>
              <a:rPr lang="en-US" sz="3500" dirty="0">
                <a:effectLst/>
                <a:ea typeface="Arial" panose="020B0604020202020204" pitchFamily="34" charset="0"/>
              </a:rPr>
              <a:t> </a:t>
            </a:r>
          </a:p>
          <a:p>
            <a:pPr marL="0" indent="0" defTabSz="363538">
              <a:buNone/>
            </a:pPr>
            <a:r>
              <a:rPr lang="en-US" sz="3500" dirty="0">
                <a:ea typeface="Arial" panose="020B0604020202020204" pitchFamily="34" charset="0"/>
              </a:rPr>
              <a:t>          </a:t>
            </a:r>
            <a:r>
              <a:rPr lang="en-US" sz="3500" dirty="0">
                <a:effectLst/>
                <a:ea typeface="Arial" panose="020B0604020202020204" pitchFamily="34" charset="0"/>
              </a:rPr>
              <a:t>    yang </a:t>
            </a:r>
            <a:r>
              <a:rPr lang="en-US" sz="3500" dirty="0" err="1">
                <a:effectLst/>
                <a:ea typeface="Arial" panose="020B0604020202020204" pitchFamily="34" charset="0"/>
              </a:rPr>
              <a:t>berada</a:t>
            </a:r>
            <a:r>
              <a:rPr lang="en-US" sz="3500" dirty="0">
                <a:ea typeface="Arial" panose="020B0604020202020204" pitchFamily="34" charset="0"/>
              </a:rPr>
              <a:t> </a:t>
            </a:r>
            <a:r>
              <a:rPr lang="en-US" sz="3500" dirty="0">
                <a:effectLst/>
                <a:ea typeface="Arial" panose="020B0604020202020204" pitchFamily="34" charset="0"/>
              </a:rPr>
              <a:t>pada </a:t>
            </a:r>
            <a:r>
              <a:rPr lang="en-US" sz="3500" dirty="0" err="1">
                <a:effectLst/>
                <a:ea typeface="Arial" panose="020B0604020202020204" pitchFamily="34" charset="0"/>
              </a:rPr>
              <a:t>fasilitas</a:t>
            </a:r>
            <a:r>
              <a:rPr lang="en-US" sz="3500" dirty="0">
                <a:effectLst/>
                <a:ea typeface="Arial" panose="020B0604020202020204" pitchFamily="34" charset="0"/>
              </a:rPr>
              <a:t> </a:t>
            </a:r>
            <a:r>
              <a:rPr lang="en-US" sz="3500" dirty="0" err="1">
                <a:effectLst/>
                <a:ea typeface="Arial" panose="020B0604020202020204" pitchFamily="34" charset="0"/>
              </a:rPr>
              <a:t>AKSes</a:t>
            </a:r>
            <a:r>
              <a:rPr lang="en-US" sz="3500" dirty="0">
                <a:effectLst/>
                <a:ea typeface="Arial" panose="020B0604020202020204" pitchFamily="34" charset="0"/>
              </a:rPr>
              <a:t> (</a:t>
            </a:r>
            <a:r>
              <a:rPr lang="en-US" sz="3500" u="sng" dirty="0">
                <a:effectLst/>
                <a:ea typeface="Arial" panose="020B0604020202020204" pitchFamily="34" charset="0"/>
                <a:hlinkClick r:id="rId2">
                  <a:extLst>
                    <a:ext uri="{A12FA001-AC4F-418D-AE19-62706E023703}">
                      <ahyp:hlinkClr xmlns:ahyp="http://schemas.microsoft.com/office/drawing/2018/hyperlinkcolor" val="tx"/>
                    </a:ext>
                  </a:extLst>
                </a:hlinkClick>
              </a:rPr>
              <a:t>https://akses.ksei.co.id/</a:t>
            </a:r>
            <a:r>
              <a:rPr lang="en-US" sz="3500" u="none" strike="noStrike" dirty="0">
                <a:effectLst/>
                <a:ea typeface="Arial" panose="020B0604020202020204" pitchFamily="34" charset="0"/>
              </a:rPr>
              <a:t>).</a:t>
            </a:r>
          </a:p>
          <a:p>
            <a:pPr marL="0" indent="0" defTabSz="363538">
              <a:buNone/>
            </a:pPr>
            <a:endParaRPr lang="en-US" sz="3500" u="none" strike="noStrike" dirty="0">
              <a:effectLst/>
              <a:ea typeface="Arial" panose="020B0604020202020204" pitchFamily="34" charset="0"/>
            </a:endParaRPr>
          </a:p>
          <a:p>
            <a:pPr marL="0" indent="0" defTabSz="363538">
              <a:buNone/>
            </a:pPr>
            <a:r>
              <a:rPr lang="en-US" sz="3500" dirty="0">
                <a:solidFill>
                  <a:srgbClr val="0000FF"/>
                </a:solidFill>
              </a:rPr>
              <a:t>	</a:t>
            </a:r>
            <a:r>
              <a:rPr lang="en-US" sz="3500" dirty="0"/>
              <a:t>b.</a:t>
            </a:r>
            <a:r>
              <a:rPr lang="id-ID" sz="3500" dirty="0">
                <a:effectLst/>
                <a:ea typeface="Times New Roman" panose="02020603050405020304" pitchFamily="18" charset="0"/>
              </a:rPr>
              <a:t> Batas waktu untuk memberikan deklarasi kehadiran atau kuasa</a:t>
            </a:r>
            <a:r>
              <a:rPr lang="en-US" sz="3500" dirty="0">
                <a:effectLst/>
                <a:ea typeface="Times New Roman" panose="02020603050405020304" pitchFamily="18" charset="0"/>
              </a:rPr>
              <a:t> dan </a:t>
            </a:r>
            <a:r>
              <a:rPr lang="en-US" sz="3500" dirty="0" err="1">
                <a:effectLst/>
                <a:ea typeface="Times New Roman" panose="02020603050405020304" pitchFamily="18" charset="0"/>
              </a:rPr>
              <a:t>suara</a:t>
            </a:r>
            <a:r>
              <a:rPr lang="id-ID" sz="3500" dirty="0">
                <a:effectLst/>
                <a:ea typeface="Times New Roman" panose="02020603050405020304" pitchFamily="18" charset="0"/>
              </a:rPr>
              <a:t> dalam</a:t>
            </a:r>
            <a:r>
              <a:rPr lang="en-US" sz="3500" dirty="0">
                <a:effectLst/>
                <a:ea typeface="Times New Roman" panose="02020603050405020304" pitchFamily="18" charset="0"/>
              </a:rPr>
              <a:t> menu </a:t>
            </a:r>
            <a:r>
              <a:rPr lang="id-ID" sz="3500" b="1" dirty="0">
                <a:effectLst/>
                <a:ea typeface="Times New Roman" panose="02020603050405020304" pitchFamily="18" charset="0"/>
              </a:rPr>
              <a:t>eASY.KSEI</a:t>
            </a:r>
            <a:endParaRPr lang="en-US" sz="3500" b="1" dirty="0">
              <a:effectLst/>
              <a:ea typeface="Times New Roman" panose="02020603050405020304" pitchFamily="18" charset="0"/>
            </a:endParaRPr>
          </a:p>
          <a:p>
            <a:pPr marL="0" indent="0" defTabSz="363538">
              <a:buNone/>
            </a:pPr>
            <a:r>
              <a:rPr lang="en-US" sz="3500" b="1" dirty="0">
                <a:ea typeface="Times New Roman" panose="02020603050405020304" pitchFamily="18" charset="0"/>
              </a:rPr>
              <a:t>             </a:t>
            </a:r>
            <a:r>
              <a:rPr lang="id-ID" sz="3500" b="1" dirty="0">
                <a:effectLst/>
                <a:ea typeface="Times New Roman" panose="02020603050405020304" pitchFamily="18" charset="0"/>
              </a:rPr>
              <a:t> </a:t>
            </a:r>
            <a:r>
              <a:rPr lang="id-ID" sz="3500" dirty="0">
                <a:effectLst/>
                <a:ea typeface="Times New Roman" panose="02020603050405020304" pitchFamily="18" charset="0"/>
              </a:rPr>
              <a:t>adalah pukul 12.00 WIB pada 1 (satu) hari kerja sebelum tanggal Rapat.</a:t>
            </a:r>
            <a:endParaRPr lang="en-US" sz="3500" dirty="0">
              <a:effectLst/>
              <a:ea typeface="Times New Roman" panose="02020603050405020304" pitchFamily="18" charset="0"/>
            </a:endParaRPr>
          </a:p>
          <a:p>
            <a:pPr marL="0" indent="0" defTabSz="363538">
              <a:buNone/>
            </a:pPr>
            <a:endParaRPr lang="en-ID" sz="3500" dirty="0"/>
          </a:p>
          <a:p>
            <a:pPr marL="0" lvl="0" indent="0" defTabSz="363538">
              <a:buNone/>
            </a:pPr>
            <a:r>
              <a:rPr lang="en-ID" sz="3500" dirty="0"/>
              <a:t>	c. </a:t>
            </a:r>
            <a:r>
              <a:rPr lang="tr-TR" sz="3500" dirty="0">
                <a:effectLst/>
                <a:ea typeface="Times New Roman" panose="02020603050405020304" pitchFamily="18" charset="0"/>
              </a:rPr>
              <a:t>Registration Process</a:t>
            </a:r>
            <a:endParaRPr lang="en-ID" sz="3500" b="1" u="sng" dirty="0">
              <a:solidFill>
                <a:srgbClr val="000000"/>
              </a:solidFill>
            </a:endParaRPr>
          </a:p>
          <a:p>
            <a:pPr marL="0" lvl="0" indent="0" defTabSz="363538">
              <a:buNone/>
            </a:pPr>
            <a:r>
              <a:rPr lang="en-ID" sz="3500" b="1" dirty="0">
                <a:solidFill>
                  <a:srgbClr val="000000"/>
                </a:solidFill>
                <a:ea typeface="Arial" panose="020B0604020202020204" pitchFamily="34" charset="0"/>
              </a:rPr>
              <a:t>	     </a:t>
            </a:r>
            <a:r>
              <a:rPr lang="en-ID" sz="3500" dirty="0">
                <a:solidFill>
                  <a:srgbClr val="000000"/>
                </a:solidFill>
                <a:ea typeface="Arial" panose="020B0604020202020204" pitchFamily="34" charset="0"/>
              </a:rPr>
              <a:t>1. </a:t>
            </a:r>
            <a:r>
              <a:rPr lang="en-US" sz="3500" dirty="0" err="1">
                <a:effectLst/>
                <a:ea typeface="Arial" panose="020B0604020202020204" pitchFamily="34" charset="0"/>
              </a:rPr>
              <a:t>Pemegang</a:t>
            </a:r>
            <a:r>
              <a:rPr lang="en-US" sz="3500" dirty="0">
                <a:effectLst/>
                <a:ea typeface="Arial" panose="020B0604020202020204" pitchFamily="34" charset="0"/>
              </a:rPr>
              <a:t> </a:t>
            </a:r>
            <a:r>
              <a:rPr lang="en-US" sz="3500" dirty="0" err="1">
                <a:effectLst/>
                <a:ea typeface="Arial" panose="020B0604020202020204" pitchFamily="34" charset="0"/>
              </a:rPr>
              <a:t>saham</a:t>
            </a:r>
            <a:r>
              <a:rPr lang="en-US" sz="3500" dirty="0">
                <a:effectLst/>
                <a:ea typeface="Arial" panose="020B0604020202020204" pitchFamily="34" charset="0"/>
              </a:rPr>
              <a:t> </a:t>
            </a:r>
            <a:r>
              <a:rPr lang="en-US" sz="3500" dirty="0" err="1">
                <a:effectLst/>
                <a:ea typeface="Arial" panose="020B0604020202020204" pitchFamily="34" charset="0"/>
              </a:rPr>
              <a:t>tipe</a:t>
            </a:r>
            <a:r>
              <a:rPr lang="en-US" sz="3500" dirty="0">
                <a:effectLst/>
                <a:ea typeface="Arial" panose="020B0604020202020204" pitchFamily="34" charset="0"/>
              </a:rPr>
              <a:t> </a:t>
            </a:r>
            <a:r>
              <a:rPr lang="en-US" sz="3500" dirty="0" err="1">
                <a:effectLst/>
                <a:ea typeface="Arial" panose="020B0604020202020204" pitchFamily="34" charset="0"/>
              </a:rPr>
              <a:t>individu</a:t>
            </a:r>
            <a:r>
              <a:rPr lang="en-US" sz="3500" dirty="0">
                <a:effectLst/>
                <a:ea typeface="Arial" panose="020B0604020202020204" pitchFamily="34" charset="0"/>
              </a:rPr>
              <a:t> </a:t>
            </a:r>
            <a:r>
              <a:rPr lang="en-US" sz="3500" dirty="0" err="1">
                <a:effectLst/>
                <a:ea typeface="Arial" panose="020B0604020202020204" pitchFamily="34" charset="0"/>
              </a:rPr>
              <a:t>lokal</a:t>
            </a:r>
            <a:r>
              <a:rPr lang="en-US" sz="3500" dirty="0">
                <a:effectLst/>
                <a:ea typeface="Arial" panose="020B0604020202020204" pitchFamily="34" charset="0"/>
              </a:rPr>
              <a:t> yang </a:t>
            </a:r>
            <a:r>
              <a:rPr lang="en-US" sz="3500" b="1" dirty="0" err="1">
                <a:effectLst/>
                <a:ea typeface="Arial" panose="020B0604020202020204" pitchFamily="34" charset="0"/>
              </a:rPr>
              <a:t>belum</a:t>
            </a:r>
            <a:r>
              <a:rPr lang="en-US" sz="3500" dirty="0">
                <a:effectLst/>
                <a:ea typeface="Arial" panose="020B0604020202020204" pitchFamily="34" charset="0"/>
              </a:rPr>
              <a:t> </a:t>
            </a:r>
            <a:r>
              <a:rPr lang="en-US" sz="3500" dirty="0" err="1">
                <a:effectLst/>
                <a:ea typeface="Arial" panose="020B0604020202020204" pitchFamily="34" charset="0"/>
              </a:rPr>
              <a:t>memberikan</a:t>
            </a:r>
            <a:r>
              <a:rPr lang="en-US" sz="3500" dirty="0">
                <a:effectLst/>
                <a:ea typeface="Arial" panose="020B0604020202020204" pitchFamily="34" charset="0"/>
              </a:rPr>
              <a:t> </a:t>
            </a:r>
            <a:r>
              <a:rPr lang="en-US" sz="3500" dirty="0" err="1">
                <a:effectLst/>
                <a:ea typeface="Arial" panose="020B0604020202020204" pitchFamily="34" charset="0"/>
              </a:rPr>
              <a:t>deklarasi</a:t>
            </a:r>
            <a:r>
              <a:rPr lang="en-US" sz="3500" dirty="0">
                <a:effectLst/>
                <a:ea typeface="Arial" panose="020B0604020202020204" pitchFamily="34" charset="0"/>
              </a:rPr>
              <a:t> </a:t>
            </a:r>
            <a:r>
              <a:rPr lang="en-US" sz="3500" dirty="0" err="1">
                <a:effectLst/>
                <a:ea typeface="Arial" panose="020B0604020202020204" pitchFamily="34" charset="0"/>
              </a:rPr>
              <a:t>kehadiran</a:t>
            </a:r>
            <a:r>
              <a:rPr lang="en-US" sz="3500" dirty="0">
                <a:effectLst/>
                <a:ea typeface="Arial" panose="020B0604020202020204" pitchFamily="34" charset="0"/>
              </a:rPr>
              <a:t> </a:t>
            </a:r>
            <a:r>
              <a:rPr lang="en-US" sz="3500" dirty="0" err="1">
                <a:effectLst/>
                <a:ea typeface="Arial" panose="020B0604020202020204" pitchFamily="34" charset="0"/>
              </a:rPr>
              <a:t>atau</a:t>
            </a:r>
            <a:r>
              <a:rPr lang="en-US" sz="3500" dirty="0">
                <a:effectLst/>
                <a:ea typeface="Arial" panose="020B0604020202020204" pitchFamily="34" charset="0"/>
              </a:rPr>
              <a:t> </a:t>
            </a:r>
            <a:r>
              <a:rPr lang="en-US" sz="3500" dirty="0" err="1">
                <a:effectLst/>
                <a:ea typeface="Arial" panose="020B0604020202020204" pitchFamily="34" charset="0"/>
              </a:rPr>
              <a:t>kuasa</a:t>
            </a:r>
            <a:r>
              <a:rPr lang="en-US" sz="3500" dirty="0">
                <a:effectLst/>
                <a:ea typeface="Arial" panose="020B0604020202020204" pitchFamily="34" charset="0"/>
              </a:rPr>
              <a:t> </a:t>
            </a:r>
            <a:r>
              <a:rPr lang="en-US" sz="3500" dirty="0" err="1">
                <a:effectLst/>
                <a:ea typeface="Arial" panose="020B0604020202020204" pitchFamily="34" charset="0"/>
              </a:rPr>
              <a:t>dalam</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b="1" dirty="0">
                <a:effectLst/>
                <a:ea typeface="Arial" panose="020B0604020202020204" pitchFamily="34" charset="0"/>
              </a:rPr>
              <a:t> </a:t>
            </a:r>
            <a:r>
              <a:rPr lang="en-US" sz="3500" dirty="0" err="1">
                <a:effectLst/>
                <a:ea typeface="Arial" panose="020B0604020202020204" pitchFamily="34" charset="0"/>
              </a:rPr>
              <a:t>hingga</a:t>
            </a:r>
            <a:r>
              <a:rPr lang="en-US" sz="3500" dirty="0">
                <a:effectLst/>
                <a:ea typeface="Arial" panose="020B0604020202020204" pitchFamily="34" charset="0"/>
              </a:rPr>
              <a:t> </a:t>
            </a:r>
            <a:r>
              <a:rPr lang="en-US" sz="3500" dirty="0" err="1">
                <a:effectLst/>
                <a:ea typeface="Arial" panose="020B0604020202020204" pitchFamily="34" charset="0"/>
              </a:rPr>
              <a:t>batas</a:t>
            </a:r>
            <a:r>
              <a:rPr lang="en-US" sz="3500" dirty="0">
                <a:effectLst/>
                <a:ea typeface="Arial" panose="020B0604020202020204" pitchFamily="34" charset="0"/>
              </a:rPr>
              <a:t> </a:t>
            </a:r>
            <a:r>
              <a:rPr lang="en-US" sz="3500" dirty="0" err="1">
                <a:effectLst/>
                <a:ea typeface="Arial" panose="020B0604020202020204" pitchFamily="34" charset="0"/>
              </a:rPr>
              <a:t>waktu</a:t>
            </a:r>
            <a:r>
              <a:rPr lang="en-US" sz="3500" dirty="0">
                <a:effectLst/>
                <a:ea typeface="Arial" panose="020B0604020202020204" pitchFamily="34" charset="0"/>
              </a:rPr>
              <a:t> pada </a:t>
            </a:r>
            <a:r>
              <a:rPr lang="en-US" sz="3500" dirty="0" err="1">
                <a:effectLst/>
                <a:ea typeface="Arial" panose="020B0604020202020204" pitchFamily="34" charset="0"/>
              </a:rPr>
              <a:t>butir</a:t>
            </a:r>
            <a:r>
              <a:rPr lang="en-US" sz="3500" dirty="0">
                <a:effectLst/>
                <a:ea typeface="Arial" panose="020B0604020202020204" pitchFamily="34" charset="0"/>
              </a:rPr>
              <a:t> b dan </a:t>
            </a:r>
            <a:r>
              <a:rPr lang="en-US" sz="3500" dirty="0" err="1">
                <a:effectLst/>
                <a:ea typeface="Arial" panose="020B0604020202020204" pitchFamily="34" charset="0"/>
              </a:rPr>
              <a:t>ingin</a:t>
            </a:r>
            <a:r>
              <a:rPr lang="en-US" sz="3500" dirty="0">
                <a:effectLst/>
                <a:ea typeface="Arial" panose="020B0604020202020204" pitchFamily="34" charset="0"/>
              </a:rPr>
              <a:t> </a:t>
            </a:r>
            <a:r>
              <a:rPr lang="en-US" sz="3500" dirty="0" err="1">
                <a:effectLst/>
                <a:ea typeface="Arial" panose="020B0604020202020204" pitchFamily="34" charset="0"/>
              </a:rPr>
              <a:t>menghadiri</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secara</a:t>
            </a:r>
            <a:r>
              <a:rPr lang="en-US" sz="3500" dirty="0">
                <a:effectLst/>
                <a:ea typeface="Arial" panose="020B0604020202020204" pitchFamily="34" charset="0"/>
              </a:rPr>
              <a:t> </a:t>
            </a:r>
            <a:r>
              <a:rPr lang="en-US" sz="3500" dirty="0" err="1">
                <a:effectLst/>
                <a:ea typeface="Arial" panose="020B0604020202020204" pitchFamily="34" charset="0"/>
              </a:rPr>
              <a:t>elektronik</a:t>
            </a:r>
            <a:r>
              <a:rPr lang="en-US" sz="3500" dirty="0">
                <a:effectLst/>
                <a:ea typeface="Arial" panose="020B0604020202020204" pitchFamily="34" charset="0"/>
              </a:rPr>
              <a:t> </a:t>
            </a:r>
            <a:r>
              <a:rPr lang="en-US" sz="3500" dirty="0" err="1">
                <a:effectLst/>
                <a:ea typeface="Arial" panose="020B0604020202020204" pitchFamily="34" charset="0"/>
              </a:rPr>
              <a:t>maka</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a:t>
            </a:r>
            <a:r>
              <a:rPr lang="en-US" sz="3500" dirty="0" err="1">
                <a:effectLst/>
                <a:ea typeface="Arial" panose="020B0604020202020204" pitchFamily="34" charset="0"/>
              </a:rPr>
              <a:t>wajib</a:t>
            </a:r>
            <a:r>
              <a:rPr lang="en-US" sz="3500" dirty="0">
                <a:effectLst/>
                <a:ea typeface="Arial" panose="020B0604020202020204" pitchFamily="34" charset="0"/>
              </a:rPr>
              <a:t> </a:t>
            </a:r>
            <a:r>
              <a:rPr lang="en-US" sz="3500" dirty="0" err="1">
                <a:effectLst/>
                <a:ea typeface="Arial" panose="020B0604020202020204" pitchFamily="34" charset="0"/>
              </a:rPr>
              <a:t>melakukan</a:t>
            </a:r>
            <a:r>
              <a:rPr lang="en-US" sz="3500" dirty="0">
                <a:effectLst/>
                <a:ea typeface="Arial" panose="020B0604020202020204" pitchFamily="34" charset="0"/>
              </a:rPr>
              <a:t> </a:t>
            </a:r>
            <a:r>
              <a:rPr lang="en-US" sz="3500" dirty="0" err="1">
                <a:effectLst/>
                <a:ea typeface="Arial" panose="020B0604020202020204" pitchFamily="34" charset="0"/>
              </a:rPr>
              <a:t>registrasi</a:t>
            </a:r>
            <a:r>
              <a:rPr lang="en-US" sz="3500" dirty="0">
                <a:ea typeface="Arial" panose="020B0604020202020204" pitchFamily="34" charset="0"/>
              </a:rPr>
              <a:t>  </a:t>
            </a:r>
            <a:r>
              <a:rPr lang="en-US" sz="3500" dirty="0" err="1">
                <a:effectLst/>
                <a:ea typeface="Arial" panose="020B0604020202020204" pitchFamily="34" charset="0"/>
              </a:rPr>
              <a:t>kehadiran</a:t>
            </a:r>
            <a:r>
              <a:rPr lang="en-US" sz="3500" dirty="0">
                <a:effectLst/>
                <a:ea typeface="Arial" panose="020B0604020202020204" pitchFamily="34" charset="0"/>
              </a:rPr>
              <a:t> </a:t>
            </a:r>
            <a:r>
              <a:rPr lang="en-US" sz="3500" dirty="0" err="1">
                <a:effectLst/>
                <a:ea typeface="Arial" panose="020B0604020202020204" pitchFamily="34" charset="0"/>
              </a:rPr>
              <a:t>dalam</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dirty="0">
                <a:effectLst/>
                <a:ea typeface="Arial" panose="020B0604020202020204" pitchFamily="34" charset="0"/>
              </a:rPr>
              <a:t> pada </a:t>
            </a:r>
            <a:r>
              <a:rPr lang="en-US" sz="3500" dirty="0" err="1">
                <a:effectLst/>
                <a:ea typeface="Arial" panose="020B0604020202020204" pitchFamily="34" charset="0"/>
              </a:rPr>
              <a:t>tanggal</a:t>
            </a:r>
            <a:r>
              <a:rPr lang="en-US" sz="3500" dirty="0">
                <a:effectLst/>
                <a:ea typeface="Arial" panose="020B0604020202020204" pitchFamily="34" charset="0"/>
              </a:rPr>
              <a:t> </a:t>
            </a:r>
            <a:r>
              <a:rPr lang="en-US" sz="3500" dirty="0" err="1">
                <a:effectLst/>
                <a:ea typeface="Arial" panose="020B0604020202020204" pitchFamily="34" charset="0"/>
              </a:rPr>
              <a:t>pelaksanaan</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sampai</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a:t>
            </a:r>
            <a:r>
              <a:rPr lang="en-US" sz="3500" dirty="0" err="1">
                <a:effectLst/>
                <a:ea typeface="Arial" panose="020B0604020202020204" pitchFamily="34" charset="0"/>
              </a:rPr>
              <a:t>dengan</a:t>
            </a:r>
            <a:r>
              <a:rPr lang="en-US" sz="3500" dirty="0">
                <a:effectLst/>
                <a:ea typeface="Arial" panose="020B0604020202020204" pitchFamily="34" charset="0"/>
              </a:rPr>
              <a:t> masa </a:t>
            </a:r>
            <a:r>
              <a:rPr lang="en-US" sz="3500" dirty="0" err="1">
                <a:effectLst/>
                <a:ea typeface="Arial" panose="020B0604020202020204" pitchFamily="34" charset="0"/>
              </a:rPr>
              <a:t>registrasi</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secara</a:t>
            </a:r>
            <a:r>
              <a:rPr lang="en-US" sz="3500" dirty="0">
                <a:effectLst/>
                <a:ea typeface="Arial" panose="020B0604020202020204" pitchFamily="34" charset="0"/>
              </a:rPr>
              <a:t> </a:t>
            </a:r>
            <a:r>
              <a:rPr lang="en-US" sz="3500" dirty="0" err="1">
                <a:effectLst/>
                <a:ea typeface="Arial" panose="020B0604020202020204" pitchFamily="34" charset="0"/>
              </a:rPr>
              <a:t>elektronik</a:t>
            </a:r>
            <a:r>
              <a:rPr lang="en-US" sz="3500" dirty="0">
                <a:effectLst/>
                <a:ea typeface="Arial" panose="020B0604020202020204" pitchFamily="34" charset="0"/>
              </a:rPr>
              <a:t> </a:t>
            </a:r>
            <a:r>
              <a:rPr lang="en-US" sz="3500" dirty="0" err="1">
                <a:effectLst/>
                <a:ea typeface="Arial" panose="020B0604020202020204" pitchFamily="34" charset="0"/>
              </a:rPr>
              <a:t>ditutup</a:t>
            </a:r>
            <a:r>
              <a:rPr lang="en-US" sz="3500" dirty="0">
                <a:effectLst/>
                <a:ea typeface="Arial" panose="020B0604020202020204" pitchFamily="34" charset="0"/>
              </a:rPr>
              <a:t> oleh Perseroan </a:t>
            </a:r>
            <a:r>
              <a:rPr lang="en-US" sz="3500" dirty="0" err="1">
                <a:effectLst/>
                <a:ea typeface="Arial" panose="020B0604020202020204" pitchFamily="34" charset="0"/>
              </a:rPr>
              <a:t>yaitu</a:t>
            </a:r>
            <a:r>
              <a:rPr lang="en-US" sz="3500" dirty="0">
                <a:effectLst/>
                <a:ea typeface="Arial" panose="020B0604020202020204" pitchFamily="34" charset="0"/>
              </a:rPr>
              <a:t> </a:t>
            </a:r>
            <a:r>
              <a:rPr lang="en-US" sz="3500" dirty="0" err="1">
                <a:effectLst/>
                <a:ea typeface="Arial" panose="020B0604020202020204" pitchFamily="34" charset="0"/>
              </a:rPr>
              <a:t>Pukul</a:t>
            </a:r>
            <a:r>
              <a:rPr lang="en-US" sz="3500" dirty="0">
                <a:effectLst/>
                <a:ea typeface="Arial" panose="020B0604020202020204" pitchFamily="34" charset="0"/>
              </a:rPr>
              <a:t> 13.30.</a:t>
            </a:r>
            <a:endParaRPr lang="en-ID" sz="3500" dirty="0">
              <a:ea typeface="Arial" panose="020B0604020202020204" pitchFamily="34" charset="0"/>
            </a:endParaRPr>
          </a:p>
          <a:p>
            <a:pPr marL="0" lvl="0" indent="0" defTabSz="363538">
              <a:buNone/>
            </a:pPr>
            <a:r>
              <a:rPr lang="en-ID" sz="3500" dirty="0">
                <a:effectLst/>
                <a:ea typeface="Arial" panose="020B0604020202020204" pitchFamily="34" charset="0"/>
              </a:rPr>
              <a:t>              2. </a:t>
            </a:r>
            <a:r>
              <a:rPr lang="en-US" sz="3500" dirty="0" err="1">
                <a:effectLst/>
                <a:ea typeface="Arial" panose="020B0604020202020204" pitchFamily="34" charset="0"/>
              </a:rPr>
              <a:t>Pemegang</a:t>
            </a:r>
            <a:r>
              <a:rPr lang="en-US" sz="3500" dirty="0">
                <a:effectLst/>
                <a:ea typeface="Arial" panose="020B0604020202020204" pitchFamily="34" charset="0"/>
              </a:rPr>
              <a:t> </a:t>
            </a:r>
            <a:r>
              <a:rPr lang="en-US" sz="3500" dirty="0" err="1">
                <a:effectLst/>
                <a:ea typeface="Arial" panose="020B0604020202020204" pitchFamily="34" charset="0"/>
              </a:rPr>
              <a:t>saham</a:t>
            </a:r>
            <a:r>
              <a:rPr lang="en-US" sz="3500" dirty="0">
                <a:effectLst/>
                <a:ea typeface="Arial" panose="020B0604020202020204" pitchFamily="34" charset="0"/>
              </a:rPr>
              <a:t> </a:t>
            </a:r>
            <a:r>
              <a:rPr lang="en-US" sz="3500" dirty="0" err="1">
                <a:effectLst/>
                <a:ea typeface="Arial" panose="020B0604020202020204" pitchFamily="34" charset="0"/>
              </a:rPr>
              <a:t>tipe</a:t>
            </a:r>
            <a:r>
              <a:rPr lang="en-US" sz="3500" dirty="0">
                <a:effectLst/>
                <a:ea typeface="Arial" panose="020B0604020202020204" pitchFamily="34" charset="0"/>
              </a:rPr>
              <a:t> </a:t>
            </a:r>
            <a:r>
              <a:rPr lang="en-US" sz="3500" dirty="0" err="1">
                <a:effectLst/>
                <a:ea typeface="Arial" panose="020B0604020202020204" pitchFamily="34" charset="0"/>
              </a:rPr>
              <a:t>individu</a:t>
            </a:r>
            <a:r>
              <a:rPr lang="en-US" sz="3500" dirty="0">
                <a:effectLst/>
                <a:ea typeface="Arial" panose="020B0604020202020204" pitchFamily="34" charset="0"/>
              </a:rPr>
              <a:t> </a:t>
            </a:r>
            <a:r>
              <a:rPr lang="en-US" sz="3500" dirty="0" err="1">
                <a:effectLst/>
                <a:ea typeface="Arial" panose="020B0604020202020204" pitchFamily="34" charset="0"/>
              </a:rPr>
              <a:t>lokal</a:t>
            </a:r>
            <a:r>
              <a:rPr lang="en-US" sz="3500" dirty="0">
                <a:effectLst/>
                <a:ea typeface="Arial" panose="020B0604020202020204" pitchFamily="34" charset="0"/>
              </a:rPr>
              <a:t> yang </a:t>
            </a:r>
            <a:r>
              <a:rPr lang="en-US" sz="3500" b="1" dirty="0" err="1">
                <a:effectLst/>
                <a:ea typeface="Arial" panose="020B0604020202020204" pitchFamily="34" charset="0"/>
              </a:rPr>
              <a:t>telah</a:t>
            </a:r>
            <a:r>
              <a:rPr lang="en-US" sz="3500" dirty="0">
                <a:effectLst/>
                <a:ea typeface="Arial" panose="020B0604020202020204" pitchFamily="34" charset="0"/>
              </a:rPr>
              <a:t> </a:t>
            </a:r>
            <a:r>
              <a:rPr lang="en-US" sz="3500" dirty="0" err="1">
                <a:effectLst/>
                <a:ea typeface="Arial" panose="020B0604020202020204" pitchFamily="34" charset="0"/>
              </a:rPr>
              <a:t>memberikan</a:t>
            </a:r>
            <a:r>
              <a:rPr lang="en-US" sz="3500" dirty="0">
                <a:effectLst/>
                <a:ea typeface="Arial" panose="020B0604020202020204" pitchFamily="34" charset="0"/>
              </a:rPr>
              <a:t> </a:t>
            </a:r>
            <a:r>
              <a:rPr lang="en-US" sz="3500" dirty="0" err="1">
                <a:effectLst/>
                <a:ea typeface="Arial" panose="020B0604020202020204" pitchFamily="34" charset="0"/>
              </a:rPr>
              <a:t>deklarasi</a:t>
            </a:r>
            <a:r>
              <a:rPr lang="en-US" sz="3500" dirty="0">
                <a:effectLst/>
                <a:ea typeface="Arial" panose="020B0604020202020204" pitchFamily="34" charset="0"/>
              </a:rPr>
              <a:t> </a:t>
            </a:r>
            <a:r>
              <a:rPr lang="en-US" sz="3500" dirty="0" err="1">
                <a:effectLst/>
                <a:ea typeface="Arial" panose="020B0604020202020204" pitchFamily="34" charset="0"/>
              </a:rPr>
              <a:t>kehadiran</a:t>
            </a:r>
            <a:r>
              <a:rPr lang="en-US" sz="3500" dirty="0">
                <a:effectLst/>
                <a:ea typeface="Arial" panose="020B0604020202020204" pitchFamily="34" charset="0"/>
              </a:rPr>
              <a:t> </a:t>
            </a:r>
            <a:r>
              <a:rPr lang="en-US" sz="3500" dirty="0" err="1">
                <a:effectLst/>
                <a:ea typeface="Arial" panose="020B0604020202020204" pitchFamily="34" charset="0"/>
              </a:rPr>
              <a:t>tetapi</a:t>
            </a:r>
            <a:r>
              <a:rPr lang="en-US" sz="3500" dirty="0">
                <a:effectLst/>
                <a:ea typeface="Arial" panose="020B0604020202020204" pitchFamily="34" charset="0"/>
              </a:rPr>
              <a:t> </a:t>
            </a:r>
            <a:r>
              <a:rPr lang="en-US" sz="3500" b="1" dirty="0" err="1">
                <a:effectLst/>
                <a:ea typeface="Arial" panose="020B0604020202020204" pitchFamily="34" charset="0"/>
              </a:rPr>
              <a:t>belum</a:t>
            </a:r>
            <a:endParaRPr lang="en-US" sz="3500" b="1" dirty="0">
              <a:effectLst/>
              <a:ea typeface="Arial" panose="020B0604020202020204" pitchFamily="34" charset="0"/>
            </a:endParaRPr>
          </a:p>
          <a:p>
            <a:pPr marL="0" lvl="0" indent="0" defTabSz="363538">
              <a:buNone/>
            </a:pPr>
            <a:r>
              <a:rPr lang="en-US" sz="3500" b="1" dirty="0">
                <a:ea typeface="Arial" panose="020B0604020202020204" pitchFamily="34" charset="0"/>
              </a:rPr>
              <a:t>                 </a:t>
            </a:r>
            <a:r>
              <a:rPr lang="en-US" sz="3500" dirty="0">
                <a:effectLst/>
                <a:ea typeface="Arial" panose="020B0604020202020204" pitchFamily="34" charset="0"/>
              </a:rPr>
              <a:t>  </a:t>
            </a:r>
            <a:r>
              <a:rPr lang="en-US" sz="3500" dirty="0" err="1">
                <a:effectLst/>
                <a:ea typeface="Arial" panose="020B0604020202020204" pitchFamily="34" charset="0"/>
              </a:rPr>
              <a:t>memberikan</a:t>
            </a:r>
            <a:r>
              <a:rPr lang="en-US" sz="3500" dirty="0">
                <a:effectLst/>
                <a:ea typeface="Arial" panose="020B0604020202020204" pitchFamily="34" charset="0"/>
              </a:rPr>
              <a:t> </a:t>
            </a:r>
            <a:r>
              <a:rPr lang="en-US" sz="3500" dirty="0" err="1">
                <a:effectLst/>
                <a:ea typeface="Arial" panose="020B0604020202020204" pitchFamily="34" charset="0"/>
              </a:rPr>
              <a:t>pilihan</a:t>
            </a:r>
            <a:r>
              <a:rPr lang="en-US" sz="3500" dirty="0">
                <a:effectLst/>
                <a:ea typeface="Arial" panose="020B0604020202020204" pitchFamily="34" charset="0"/>
              </a:rPr>
              <a:t> </a:t>
            </a:r>
            <a:r>
              <a:rPr lang="en-US" sz="3500" dirty="0" err="1">
                <a:effectLst/>
                <a:ea typeface="Arial" panose="020B0604020202020204" pitchFamily="34" charset="0"/>
              </a:rPr>
              <a:t>suara</a:t>
            </a:r>
            <a:r>
              <a:rPr lang="en-US" sz="3500" dirty="0">
                <a:effectLst/>
                <a:ea typeface="Arial" panose="020B0604020202020204" pitchFamily="34" charset="0"/>
              </a:rPr>
              <a:t> minimal </a:t>
            </a:r>
            <a:r>
              <a:rPr lang="en-US" sz="3500" dirty="0" err="1">
                <a:effectLst/>
                <a:ea typeface="Arial" panose="020B0604020202020204" pitchFamily="34" charset="0"/>
              </a:rPr>
              <a:t>untuk</a:t>
            </a:r>
            <a:r>
              <a:rPr lang="en-US" sz="3500" dirty="0">
                <a:effectLst/>
                <a:ea typeface="Arial" panose="020B0604020202020204" pitchFamily="34" charset="0"/>
              </a:rPr>
              <a:t> 1 (</a:t>
            </a:r>
            <a:r>
              <a:rPr lang="en-US" sz="3500" dirty="0" err="1">
                <a:effectLst/>
                <a:ea typeface="Arial" panose="020B0604020202020204" pitchFamily="34" charset="0"/>
              </a:rPr>
              <a:t>satu</a:t>
            </a:r>
            <a:r>
              <a:rPr lang="en-US" sz="3500" dirty="0">
                <a:effectLst/>
                <a:ea typeface="Arial" panose="020B0604020202020204" pitchFamily="34" charset="0"/>
              </a:rPr>
              <a:t>) </a:t>
            </a:r>
            <a:r>
              <a:rPr lang="en-US" sz="3500" dirty="0" err="1">
                <a:effectLst/>
                <a:ea typeface="Arial" panose="020B0604020202020204" pitchFamily="34" charset="0"/>
              </a:rPr>
              <a:t>mata</a:t>
            </a:r>
            <a:r>
              <a:rPr lang="en-US" sz="3500" dirty="0">
                <a:effectLst/>
                <a:ea typeface="Arial" panose="020B0604020202020204" pitchFamily="34" charset="0"/>
              </a:rPr>
              <a:t> acara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dalam</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dirty="0">
                <a:effectLst/>
                <a:ea typeface="Arial" panose="020B0604020202020204" pitchFamily="34" charset="0"/>
              </a:rPr>
              <a:t> </a:t>
            </a:r>
            <a:r>
              <a:rPr lang="en-US" sz="3500" dirty="0" err="1">
                <a:effectLst/>
                <a:ea typeface="Arial" panose="020B0604020202020204" pitchFamily="34" charset="0"/>
              </a:rPr>
              <a:t>hingga</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err="1">
                <a:ea typeface="Arial" panose="020B0604020202020204" pitchFamily="34" charset="0"/>
              </a:rPr>
              <a:t>batas</a:t>
            </a:r>
            <a:r>
              <a:rPr lang="en-US" sz="3500" dirty="0">
                <a:ea typeface="Arial" panose="020B0604020202020204" pitchFamily="34" charset="0"/>
              </a:rPr>
              <a:t> </a:t>
            </a:r>
            <a:r>
              <a:rPr lang="en-US" sz="3500" dirty="0" err="1">
                <a:ea typeface="Arial" panose="020B0604020202020204" pitchFamily="34" charset="0"/>
              </a:rPr>
              <a:t>waktu</a:t>
            </a:r>
            <a:r>
              <a:rPr lang="en-US" sz="3500" dirty="0">
                <a:ea typeface="Arial" panose="020B0604020202020204" pitchFamily="34" charset="0"/>
              </a:rPr>
              <a:t> pada </a:t>
            </a:r>
            <a:r>
              <a:rPr lang="en-US" sz="3500" dirty="0" err="1">
                <a:ea typeface="Arial" panose="020B0604020202020204" pitchFamily="34" charset="0"/>
              </a:rPr>
              <a:t>butir</a:t>
            </a:r>
            <a:r>
              <a:rPr lang="en-US" sz="3500" dirty="0">
                <a:ea typeface="Arial" panose="020B0604020202020204" pitchFamily="34" charset="0"/>
              </a:rPr>
              <a:t> b </a:t>
            </a:r>
            <a:r>
              <a:rPr lang="en-US" sz="3500" dirty="0">
                <a:effectLst/>
                <a:ea typeface="Arial" panose="020B0604020202020204" pitchFamily="34" charset="0"/>
              </a:rPr>
              <a:t>dan </a:t>
            </a:r>
            <a:r>
              <a:rPr lang="en-US" sz="3500" dirty="0" err="1">
                <a:effectLst/>
                <a:ea typeface="Arial" panose="020B0604020202020204" pitchFamily="34" charset="0"/>
              </a:rPr>
              <a:t>ingin</a:t>
            </a:r>
            <a:r>
              <a:rPr lang="en-US" sz="3500" dirty="0">
                <a:effectLst/>
                <a:ea typeface="Arial" panose="020B0604020202020204" pitchFamily="34" charset="0"/>
              </a:rPr>
              <a:t> </a:t>
            </a:r>
            <a:r>
              <a:rPr lang="en-US" sz="3500" dirty="0" err="1">
                <a:effectLst/>
                <a:ea typeface="Arial" panose="020B0604020202020204" pitchFamily="34" charset="0"/>
              </a:rPr>
              <a:t>menghadiri</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secara</a:t>
            </a:r>
            <a:r>
              <a:rPr lang="en-US" sz="3500" dirty="0">
                <a:effectLst/>
                <a:ea typeface="Arial" panose="020B0604020202020204" pitchFamily="34" charset="0"/>
              </a:rPr>
              <a:t> </a:t>
            </a:r>
            <a:r>
              <a:rPr lang="en-US" sz="3500" dirty="0" err="1">
                <a:effectLst/>
                <a:ea typeface="Arial" panose="020B0604020202020204" pitchFamily="34" charset="0"/>
              </a:rPr>
              <a:t>elektronik</a:t>
            </a:r>
            <a:r>
              <a:rPr lang="en-US" sz="3500" dirty="0">
                <a:effectLst/>
                <a:ea typeface="Arial" panose="020B0604020202020204" pitchFamily="34" charset="0"/>
              </a:rPr>
              <a:t> </a:t>
            </a:r>
            <a:r>
              <a:rPr lang="en-US" sz="3500" dirty="0" err="1">
                <a:effectLst/>
                <a:ea typeface="Arial" panose="020B0604020202020204" pitchFamily="34" charset="0"/>
              </a:rPr>
              <a:t>maka</a:t>
            </a:r>
            <a:r>
              <a:rPr lang="en-US" sz="3500" dirty="0">
                <a:effectLst/>
                <a:ea typeface="Arial" panose="020B0604020202020204" pitchFamily="34" charset="0"/>
              </a:rPr>
              <a:t> </a:t>
            </a:r>
            <a:r>
              <a:rPr lang="en-US" sz="3500" dirty="0" err="1">
                <a:effectLst/>
                <a:ea typeface="Arial" panose="020B0604020202020204" pitchFamily="34" charset="0"/>
              </a:rPr>
              <a:t>wajib</a:t>
            </a:r>
            <a:r>
              <a:rPr lang="en-US" sz="3500" dirty="0">
                <a:effectLst/>
                <a:ea typeface="Arial" panose="020B0604020202020204" pitchFamily="34" charset="0"/>
              </a:rPr>
              <a:t> </a:t>
            </a:r>
            <a:r>
              <a:rPr lang="en-US" sz="3500" dirty="0" err="1">
                <a:effectLst/>
                <a:ea typeface="Arial" panose="020B0604020202020204" pitchFamily="34" charset="0"/>
              </a:rPr>
              <a:t>melakukan</a:t>
            </a:r>
            <a:r>
              <a:rPr lang="en-US" sz="3500" dirty="0">
                <a:effectLst/>
                <a:ea typeface="Arial" panose="020B0604020202020204" pitchFamily="34" charset="0"/>
              </a:rPr>
              <a:t> </a:t>
            </a:r>
            <a:r>
              <a:rPr lang="en-US" sz="3500" dirty="0" err="1">
                <a:effectLst/>
                <a:ea typeface="Arial" panose="020B0604020202020204" pitchFamily="34" charset="0"/>
              </a:rPr>
              <a:t>registrasi</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err="1">
                <a:effectLst/>
                <a:ea typeface="Arial" panose="020B0604020202020204" pitchFamily="34" charset="0"/>
              </a:rPr>
              <a:t>kehadiran</a:t>
            </a:r>
            <a:r>
              <a:rPr lang="en-US" sz="3500" dirty="0">
                <a:effectLst/>
                <a:ea typeface="Arial" panose="020B0604020202020204" pitchFamily="34" charset="0"/>
              </a:rPr>
              <a:t> </a:t>
            </a:r>
            <a:r>
              <a:rPr lang="en-US" sz="3500" dirty="0" err="1">
                <a:effectLst/>
                <a:ea typeface="Arial" panose="020B0604020202020204" pitchFamily="34" charset="0"/>
              </a:rPr>
              <a:t>dalam</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dirty="0">
                <a:effectLst/>
                <a:ea typeface="Arial" panose="020B0604020202020204" pitchFamily="34" charset="0"/>
              </a:rPr>
              <a:t>  pada </a:t>
            </a:r>
            <a:r>
              <a:rPr lang="en-US" sz="3500" dirty="0" err="1">
                <a:effectLst/>
                <a:ea typeface="Arial" panose="020B0604020202020204" pitchFamily="34" charset="0"/>
              </a:rPr>
              <a:t>tanggal</a:t>
            </a:r>
            <a:r>
              <a:rPr lang="en-US" sz="3500" dirty="0">
                <a:effectLst/>
                <a:ea typeface="Arial" panose="020B0604020202020204" pitchFamily="34" charset="0"/>
              </a:rPr>
              <a:t> </a:t>
            </a:r>
            <a:r>
              <a:rPr lang="en-US" sz="3500" dirty="0" err="1">
                <a:effectLst/>
                <a:ea typeface="Arial" panose="020B0604020202020204" pitchFamily="34" charset="0"/>
              </a:rPr>
              <a:t>pelaksanaan</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sampai</a:t>
            </a:r>
            <a:r>
              <a:rPr lang="en-US" sz="3500" dirty="0">
                <a:effectLst/>
                <a:ea typeface="Arial" panose="020B0604020202020204" pitchFamily="34" charset="0"/>
              </a:rPr>
              <a:t> </a:t>
            </a:r>
            <a:r>
              <a:rPr lang="en-US" sz="3500" dirty="0" err="1">
                <a:effectLst/>
                <a:ea typeface="Arial" panose="020B0604020202020204" pitchFamily="34" charset="0"/>
              </a:rPr>
              <a:t>dengan</a:t>
            </a:r>
            <a:r>
              <a:rPr lang="en-US" sz="3500" dirty="0">
                <a:effectLst/>
                <a:ea typeface="Arial" panose="020B0604020202020204" pitchFamily="34" charset="0"/>
              </a:rPr>
              <a:t> masa </a:t>
            </a:r>
            <a:r>
              <a:rPr lang="en-US" sz="3500" dirty="0" err="1">
                <a:effectLst/>
                <a:ea typeface="Arial" panose="020B0604020202020204" pitchFamily="34" charset="0"/>
              </a:rPr>
              <a:t>registrasi</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secara</a:t>
            </a:r>
            <a:r>
              <a:rPr lang="en-US" sz="3500" dirty="0">
                <a:effectLst/>
                <a:ea typeface="Arial" panose="020B0604020202020204" pitchFamily="34" charset="0"/>
              </a:rPr>
              <a:t> </a:t>
            </a:r>
            <a:r>
              <a:rPr lang="en-US" sz="3500" dirty="0" err="1">
                <a:effectLst/>
                <a:ea typeface="Arial" panose="020B0604020202020204" pitchFamily="34" charset="0"/>
              </a:rPr>
              <a:t>elektronik</a:t>
            </a:r>
            <a:r>
              <a:rPr lang="en-US" sz="3500" dirty="0">
                <a:effectLst/>
                <a:ea typeface="Arial" panose="020B0604020202020204" pitchFamily="34" charset="0"/>
              </a:rPr>
              <a:t>  </a:t>
            </a:r>
            <a:r>
              <a:rPr lang="en-US" sz="3500" dirty="0" err="1">
                <a:effectLst/>
                <a:ea typeface="Arial" panose="020B0604020202020204" pitchFamily="34" charset="0"/>
              </a:rPr>
              <a:t>ditutup</a:t>
            </a:r>
            <a:r>
              <a:rPr lang="en-US" sz="3500" dirty="0">
                <a:effectLst/>
                <a:ea typeface="Arial" panose="020B0604020202020204" pitchFamily="34" charset="0"/>
              </a:rPr>
              <a:t> oleh Perseroan </a:t>
            </a:r>
            <a:r>
              <a:rPr lang="en-US" sz="3500" dirty="0" err="1">
                <a:effectLst/>
                <a:ea typeface="Arial" panose="020B0604020202020204" pitchFamily="34" charset="0"/>
              </a:rPr>
              <a:t>yaitu</a:t>
            </a:r>
            <a:r>
              <a:rPr lang="en-US" sz="3500" dirty="0">
                <a:effectLst/>
                <a:ea typeface="Arial" panose="020B0604020202020204" pitchFamily="34" charset="0"/>
              </a:rPr>
              <a:t> </a:t>
            </a:r>
            <a:r>
              <a:rPr lang="en-US" sz="3500" dirty="0" err="1">
                <a:effectLst/>
                <a:ea typeface="Arial" panose="020B0604020202020204" pitchFamily="34" charset="0"/>
              </a:rPr>
              <a:t>Pukul</a:t>
            </a:r>
            <a:r>
              <a:rPr lang="en-US" sz="3500" dirty="0">
                <a:effectLst/>
                <a:ea typeface="Arial" panose="020B0604020202020204" pitchFamily="34" charset="0"/>
              </a:rPr>
              <a:t> 13.30. </a:t>
            </a:r>
            <a:endParaRPr lang="en-ID" sz="3500" dirty="0">
              <a:ea typeface="Arial" panose="020B0604020202020204" pitchFamily="34" charset="0"/>
            </a:endParaRPr>
          </a:p>
          <a:p>
            <a:pPr marL="0" lvl="0" indent="0" defTabSz="363538">
              <a:buNone/>
            </a:pPr>
            <a:r>
              <a:rPr lang="en-ID" sz="3500" dirty="0">
                <a:effectLst/>
                <a:ea typeface="Arial" panose="020B0604020202020204" pitchFamily="34" charset="0"/>
              </a:rPr>
              <a:t>              3. </a:t>
            </a:r>
            <a:r>
              <a:rPr lang="en-US" sz="3500" dirty="0" err="1">
                <a:effectLst/>
                <a:ea typeface="Arial" panose="020B0604020202020204" pitchFamily="34" charset="0"/>
              </a:rPr>
              <a:t>Pemegang</a:t>
            </a:r>
            <a:r>
              <a:rPr lang="en-US" sz="3500" dirty="0">
                <a:effectLst/>
                <a:ea typeface="Arial" panose="020B0604020202020204" pitchFamily="34" charset="0"/>
              </a:rPr>
              <a:t> </a:t>
            </a:r>
            <a:r>
              <a:rPr lang="en-US" sz="3500" dirty="0" err="1">
                <a:effectLst/>
                <a:ea typeface="Arial" panose="020B0604020202020204" pitchFamily="34" charset="0"/>
              </a:rPr>
              <a:t>saham</a:t>
            </a:r>
            <a:r>
              <a:rPr lang="en-US" sz="3500" dirty="0">
                <a:effectLst/>
                <a:ea typeface="Arial" panose="020B0604020202020204" pitchFamily="34" charset="0"/>
              </a:rPr>
              <a:t> yang </a:t>
            </a:r>
            <a:r>
              <a:rPr lang="en-US" sz="3500" b="1" dirty="0" err="1">
                <a:effectLst/>
                <a:ea typeface="Arial" panose="020B0604020202020204" pitchFamily="34" charset="0"/>
              </a:rPr>
              <a:t>telah</a:t>
            </a:r>
            <a:r>
              <a:rPr lang="en-US" sz="3500" dirty="0">
                <a:effectLst/>
                <a:ea typeface="Arial" panose="020B0604020202020204" pitchFamily="34" charset="0"/>
              </a:rPr>
              <a:t> </a:t>
            </a:r>
            <a:r>
              <a:rPr lang="en-US" sz="3500" dirty="0" err="1">
                <a:effectLst/>
                <a:ea typeface="Arial" panose="020B0604020202020204" pitchFamily="34" charset="0"/>
              </a:rPr>
              <a:t>memberikan</a:t>
            </a:r>
            <a:r>
              <a:rPr lang="en-US" sz="3500" dirty="0">
                <a:effectLst/>
                <a:ea typeface="Arial" panose="020B0604020202020204" pitchFamily="34" charset="0"/>
              </a:rPr>
              <a:t> </a:t>
            </a:r>
            <a:r>
              <a:rPr lang="en-US" sz="3500" dirty="0" err="1">
                <a:effectLst/>
                <a:ea typeface="Arial" panose="020B0604020202020204" pitchFamily="34" charset="0"/>
              </a:rPr>
              <a:t>kuasa</a:t>
            </a:r>
            <a:r>
              <a:rPr lang="en-US" sz="3500" dirty="0">
                <a:effectLst/>
                <a:ea typeface="Arial" panose="020B0604020202020204" pitchFamily="34" charset="0"/>
              </a:rPr>
              <a:t> </a:t>
            </a:r>
            <a:r>
              <a:rPr lang="en-US" sz="3500" dirty="0" err="1">
                <a:effectLst/>
                <a:ea typeface="Arial" panose="020B0604020202020204" pitchFamily="34" charset="0"/>
              </a:rPr>
              <a:t>kepada</a:t>
            </a:r>
            <a:r>
              <a:rPr lang="en-US" sz="3500" dirty="0">
                <a:effectLst/>
                <a:ea typeface="Arial" panose="020B0604020202020204" pitchFamily="34" charset="0"/>
              </a:rPr>
              <a:t> </a:t>
            </a:r>
            <a:r>
              <a:rPr lang="en-US" sz="3500" dirty="0" err="1">
                <a:effectLst/>
                <a:ea typeface="Arial" panose="020B0604020202020204" pitchFamily="34" charset="0"/>
              </a:rPr>
              <a:t>penerima</a:t>
            </a:r>
            <a:r>
              <a:rPr lang="en-US" sz="3500" dirty="0">
                <a:effectLst/>
                <a:ea typeface="Arial" panose="020B0604020202020204" pitchFamily="34" charset="0"/>
              </a:rPr>
              <a:t> </a:t>
            </a:r>
            <a:r>
              <a:rPr lang="en-US" sz="3500" dirty="0" err="1">
                <a:effectLst/>
                <a:ea typeface="Arial" panose="020B0604020202020204" pitchFamily="34" charset="0"/>
              </a:rPr>
              <a:t>kuasa</a:t>
            </a:r>
            <a:r>
              <a:rPr lang="en-US" sz="3500" dirty="0">
                <a:effectLst/>
                <a:ea typeface="Arial" panose="020B0604020202020204" pitchFamily="34" charset="0"/>
              </a:rPr>
              <a:t> yang </a:t>
            </a:r>
            <a:r>
              <a:rPr lang="en-US" sz="3500" dirty="0" err="1">
                <a:effectLst/>
                <a:ea typeface="Arial" panose="020B0604020202020204" pitchFamily="34" charset="0"/>
              </a:rPr>
              <a:t>disediakan</a:t>
            </a:r>
            <a:r>
              <a:rPr lang="en-US" sz="3500" dirty="0">
                <a:effectLst/>
                <a:ea typeface="Arial" panose="020B0604020202020204" pitchFamily="34" charset="0"/>
              </a:rPr>
              <a:t> oleh</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Perseroan (</a:t>
            </a:r>
            <a:r>
              <a:rPr lang="en-US" sz="3500" i="1" dirty="0">
                <a:effectLst/>
                <a:ea typeface="Arial" panose="020B0604020202020204" pitchFamily="34" charset="0"/>
              </a:rPr>
              <a:t>Independent Representative</a:t>
            </a:r>
            <a:r>
              <a:rPr lang="en-US" sz="3500" dirty="0">
                <a:effectLst/>
                <a:ea typeface="Arial" panose="020B0604020202020204" pitchFamily="34" charset="0"/>
              </a:rPr>
              <a:t>) </a:t>
            </a:r>
            <a:r>
              <a:rPr lang="en-US" sz="3500" dirty="0" err="1">
                <a:effectLst/>
                <a:ea typeface="Arial" panose="020B0604020202020204" pitchFamily="34" charset="0"/>
              </a:rPr>
              <a:t>atau</a:t>
            </a:r>
            <a:r>
              <a:rPr lang="en-US" sz="3500" dirty="0">
                <a:effectLst/>
                <a:ea typeface="Arial" panose="020B0604020202020204" pitchFamily="34" charset="0"/>
              </a:rPr>
              <a:t> </a:t>
            </a:r>
            <a:r>
              <a:rPr lang="en-US" sz="3500" i="1" dirty="0">
                <a:effectLst/>
                <a:ea typeface="Arial" panose="020B0604020202020204" pitchFamily="34" charset="0"/>
              </a:rPr>
              <a:t>Individual Representative</a:t>
            </a:r>
            <a:r>
              <a:rPr lang="en-US" sz="3500" dirty="0">
                <a:effectLst/>
                <a:ea typeface="Arial" panose="020B0604020202020204" pitchFamily="34" charset="0"/>
              </a:rPr>
              <a:t> </a:t>
            </a:r>
            <a:r>
              <a:rPr lang="en-US" sz="3500" dirty="0" err="1">
                <a:effectLst/>
                <a:ea typeface="Arial" panose="020B0604020202020204" pitchFamily="34" charset="0"/>
              </a:rPr>
              <a:t>tetapi</a:t>
            </a:r>
            <a:r>
              <a:rPr lang="en-US" sz="3500" dirty="0">
                <a:effectLst/>
                <a:ea typeface="Arial" panose="020B0604020202020204" pitchFamily="34" charset="0"/>
              </a:rPr>
              <a:t> </a:t>
            </a:r>
            <a:r>
              <a:rPr lang="en-US" sz="3500" dirty="0" err="1">
                <a:effectLst/>
                <a:ea typeface="Arial" panose="020B0604020202020204" pitchFamily="34" charset="0"/>
              </a:rPr>
              <a:t>pemegang</a:t>
            </a:r>
            <a:r>
              <a:rPr lang="en-US" sz="3500" dirty="0">
                <a:effectLst/>
                <a:ea typeface="Arial" panose="020B0604020202020204" pitchFamily="34" charset="0"/>
              </a:rPr>
              <a:t> </a:t>
            </a:r>
            <a:r>
              <a:rPr lang="en-US" sz="3500" dirty="0" err="1">
                <a:effectLst/>
                <a:ea typeface="Arial" panose="020B0604020202020204" pitchFamily="34" charset="0"/>
              </a:rPr>
              <a:t>saham</a:t>
            </a:r>
            <a:r>
              <a:rPr lang="en-US" sz="3500" dirty="0">
                <a:effectLst/>
                <a:ea typeface="Arial" panose="020B0604020202020204" pitchFamily="34" charset="0"/>
              </a:rPr>
              <a:t> </a:t>
            </a:r>
            <a:r>
              <a:rPr lang="en-US" sz="3500" b="1" dirty="0" err="1">
                <a:effectLst/>
                <a:ea typeface="Arial" panose="020B0604020202020204" pitchFamily="34" charset="0"/>
              </a:rPr>
              <a:t>belum</a:t>
            </a:r>
            <a:endParaRPr lang="en-US" sz="3500" b="1" dirty="0">
              <a:effectLst/>
              <a:ea typeface="Arial" panose="020B0604020202020204" pitchFamily="34" charset="0"/>
            </a:endParaRPr>
          </a:p>
          <a:p>
            <a:pPr marL="0" lvl="0" indent="0" defTabSz="363538">
              <a:buNone/>
            </a:pPr>
            <a:r>
              <a:rPr lang="en-US" sz="3500" b="1" dirty="0">
                <a:ea typeface="Arial" panose="020B0604020202020204" pitchFamily="34" charset="0"/>
              </a:rPr>
              <a:t>                   </a:t>
            </a:r>
            <a:r>
              <a:rPr lang="en-US" sz="3500" dirty="0" err="1">
                <a:effectLst/>
                <a:ea typeface="Arial" panose="020B0604020202020204" pitchFamily="34" charset="0"/>
              </a:rPr>
              <a:t>memberikan</a:t>
            </a:r>
            <a:r>
              <a:rPr lang="en-US" sz="3500" dirty="0">
                <a:effectLst/>
                <a:ea typeface="Arial" panose="020B0604020202020204" pitchFamily="34" charset="0"/>
              </a:rPr>
              <a:t> </a:t>
            </a:r>
            <a:r>
              <a:rPr lang="en-US" sz="3500" dirty="0" err="1">
                <a:effectLst/>
                <a:ea typeface="Arial" panose="020B0604020202020204" pitchFamily="34" charset="0"/>
              </a:rPr>
              <a:t>pilihan</a:t>
            </a:r>
            <a:r>
              <a:rPr lang="en-US" sz="3500" dirty="0">
                <a:effectLst/>
                <a:ea typeface="Arial" panose="020B0604020202020204" pitchFamily="34" charset="0"/>
              </a:rPr>
              <a:t> </a:t>
            </a:r>
            <a:r>
              <a:rPr lang="en-US" sz="3500" dirty="0" err="1">
                <a:effectLst/>
                <a:ea typeface="Arial" panose="020B0604020202020204" pitchFamily="34" charset="0"/>
              </a:rPr>
              <a:t>suara</a:t>
            </a:r>
            <a:r>
              <a:rPr lang="en-US" sz="3500" dirty="0">
                <a:effectLst/>
                <a:ea typeface="Arial" panose="020B0604020202020204" pitchFamily="34" charset="0"/>
              </a:rPr>
              <a:t> minimal </a:t>
            </a:r>
            <a:r>
              <a:rPr lang="en-US" sz="3500" dirty="0" err="1">
                <a:effectLst/>
                <a:ea typeface="Arial" panose="020B0604020202020204" pitchFamily="34" charset="0"/>
              </a:rPr>
              <a:t>untuk</a:t>
            </a:r>
            <a:r>
              <a:rPr lang="en-US" sz="3500" dirty="0">
                <a:effectLst/>
                <a:ea typeface="Arial" panose="020B0604020202020204" pitchFamily="34" charset="0"/>
              </a:rPr>
              <a:t> 1 (</a:t>
            </a:r>
            <a:r>
              <a:rPr lang="en-US" sz="3500" dirty="0" err="1">
                <a:effectLst/>
                <a:ea typeface="Arial" panose="020B0604020202020204" pitchFamily="34" charset="0"/>
              </a:rPr>
              <a:t>satu</a:t>
            </a:r>
            <a:r>
              <a:rPr lang="en-US" sz="3500" dirty="0">
                <a:effectLst/>
                <a:ea typeface="Arial" panose="020B0604020202020204" pitchFamily="34" charset="0"/>
              </a:rPr>
              <a:t>) </a:t>
            </a:r>
            <a:r>
              <a:rPr lang="en-US" sz="3500" dirty="0" err="1">
                <a:effectLst/>
                <a:ea typeface="Arial" panose="020B0604020202020204" pitchFamily="34" charset="0"/>
              </a:rPr>
              <a:t>mata</a:t>
            </a:r>
            <a:r>
              <a:rPr lang="en-US" sz="3500" dirty="0">
                <a:effectLst/>
                <a:ea typeface="Arial" panose="020B0604020202020204" pitchFamily="34" charset="0"/>
              </a:rPr>
              <a:t> acara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dalam</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b="1" dirty="0">
                <a:effectLst/>
                <a:ea typeface="Arial" panose="020B0604020202020204" pitchFamily="34" charset="0"/>
              </a:rPr>
              <a:t> </a:t>
            </a:r>
            <a:r>
              <a:rPr lang="en-US" sz="3500" dirty="0" err="1">
                <a:effectLst/>
                <a:ea typeface="Arial" panose="020B0604020202020204" pitchFamily="34" charset="0"/>
              </a:rPr>
              <a:t>hingga</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err="1">
                <a:effectLst/>
                <a:ea typeface="Arial" panose="020B0604020202020204" pitchFamily="34" charset="0"/>
              </a:rPr>
              <a:t>batas</a:t>
            </a:r>
            <a:r>
              <a:rPr lang="en-US" sz="3500" dirty="0">
                <a:effectLst/>
                <a:ea typeface="Arial" panose="020B0604020202020204" pitchFamily="34" charset="0"/>
              </a:rPr>
              <a:t> </a:t>
            </a:r>
            <a:r>
              <a:rPr lang="en-US" sz="3500" dirty="0" err="1">
                <a:effectLst/>
                <a:ea typeface="Arial" panose="020B0604020202020204" pitchFamily="34" charset="0"/>
              </a:rPr>
              <a:t>waktu</a:t>
            </a:r>
            <a:r>
              <a:rPr lang="en-US" sz="3500" dirty="0">
                <a:effectLst/>
                <a:ea typeface="Arial" panose="020B0604020202020204" pitchFamily="34" charset="0"/>
              </a:rPr>
              <a:t> pada </a:t>
            </a:r>
            <a:r>
              <a:rPr lang="en-US" sz="3500" dirty="0" err="1">
                <a:effectLst/>
                <a:ea typeface="Arial" panose="020B0604020202020204" pitchFamily="34" charset="0"/>
              </a:rPr>
              <a:t>butir</a:t>
            </a:r>
            <a:r>
              <a:rPr lang="en-US" sz="3500" dirty="0">
                <a:effectLst/>
                <a:ea typeface="Arial" panose="020B0604020202020204" pitchFamily="34" charset="0"/>
              </a:rPr>
              <a:t> b</a:t>
            </a:r>
            <a:r>
              <a:rPr lang="en-US" sz="3500" b="1" dirty="0">
                <a:ea typeface="Arial" panose="020B0604020202020204" pitchFamily="34" charset="0"/>
              </a:rPr>
              <a:t> , </a:t>
            </a:r>
            <a:r>
              <a:rPr lang="en-US" sz="3500" dirty="0" err="1">
                <a:ea typeface="Arial" panose="020B0604020202020204" pitchFamily="34" charset="0"/>
              </a:rPr>
              <a:t>maka</a:t>
            </a:r>
            <a:r>
              <a:rPr lang="en-US" sz="3500" dirty="0">
                <a:ea typeface="Arial" panose="020B0604020202020204" pitchFamily="34" charset="0"/>
              </a:rPr>
              <a:t> </a:t>
            </a:r>
            <a:r>
              <a:rPr lang="en-US" sz="3500" dirty="0" err="1">
                <a:effectLst/>
                <a:ea typeface="Arial" panose="020B0604020202020204" pitchFamily="34" charset="0"/>
              </a:rPr>
              <a:t>penerima</a:t>
            </a:r>
            <a:r>
              <a:rPr lang="en-US" sz="3500" dirty="0">
                <a:effectLst/>
                <a:ea typeface="Arial" panose="020B0604020202020204" pitchFamily="34" charset="0"/>
              </a:rPr>
              <a:t> </a:t>
            </a:r>
            <a:r>
              <a:rPr lang="en-US" sz="3500" dirty="0" err="1">
                <a:effectLst/>
                <a:ea typeface="Arial" panose="020B0604020202020204" pitchFamily="34" charset="0"/>
              </a:rPr>
              <a:t>kuasa</a:t>
            </a:r>
            <a:r>
              <a:rPr lang="en-US" sz="3500" dirty="0">
                <a:effectLst/>
                <a:ea typeface="Arial" panose="020B0604020202020204" pitchFamily="34" charset="0"/>
              </a:rPr>
              <a:t> yang </a:t>
            </a:r>
            <a:r>
              <a:rPr lang="en-US" sz="3500" dirty="0" err="1">
                <a:effectLst/>
                <a:ea typeface="Arial" panose="020B0604020202020204" pitchFamily="34" charset="0"/>
              </a:rPr>
              <a:t>mewakili</a:t>
            </a:r>
            <a:r>
              <a:rPr lang="en-US" sz="3500" dirty="0">
                <a:effectLst/>
                <a:ea typeface="Arial" panose="020B0604020202020204" pitchFamily="34" charset="0"/>
              </a:rPr>
              <a:t> </a:t>
            </a:r>
            <a:r>
              <a:rPr lang="en-US" sz="3500" dirty="0" err="1">
                <a:effectLst/>
                <a:ea typeface="Arial" panose="020B0604020202020204" pitchFamily="34" charset="0"/>
              </a:rPr>
              <a:t>pemegang</a:t>
            </a:r>
            <a:r>
              <a:rPr lang="en-US" sz="3500" dirty="0">
                <a:effectLst/>
                <a:ea typeface="Arial" panose="020B0604020202020204" pitchFamily="34" charset="0"/>
              </a:rPr>
              <a:t> </a:t>
            </a:r>
            <a:r>
              <a:rPr lang="en-US" sz="3500" dirty="0" err="1">
                <a:effectLst/>
                <a:ea typeface="Arial" panose="020B0604020202020204" pitchFamily="34" charset="0"/>
              </a:rPr>
              <a:t>saham</a:t>
            </a:r>
            <a:r>
              <a:rPr lang="en-US" sz="3500" dirty="0">
                <a:effectLst/>
                <a:ea typeface="Arial" panose="020B0604020202020204" pitchFamily="34" charset="0"/>
              </a:rPr>
              <a:t> </a:t>
            </a:r>
            <a:r>
              <a:rPr lang="en-US" sz="3500" dirty="0" err="1">
                <a:effectLst/>
                <a:ea typeface="Arial" panose="020B0604020202020204" pitchFamily="34" charset="0"/>
              </a:rPr>
              <a:t>wajib</a:t>
            </a:r>
            <a:r>
              <a:rPr lang="en-US" sz="3500" dirty="0">
                <a:effectLst/>
                <a:ea typeface="Arial" panose="020B0604020202020204" pitchFamily="34" charset="0"/>
              </a:rPr>
              <a:t> </a:t>
            </a:r>
            <a:r>
              <a:rPr lang="en-US" sz="3500" dirty="0" err="1">
                <a:effectLst/>
                <a:ea typeface="Arial" panose="020B0604020202020204" pitchFamily="34" charset="0"/>
              </a:rPr>
              <a:t>melakukan</a:t>
            </a:r>
            <a:endParaRPr lang="en-US" sz="3500" dirty="0">
              <a:effectLst/>
              <a:ea typeface="Arial" panose="020B0604020202020204" pitchFamily="34" charset="0"/>
            </a:endParaRP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a:t>
            </a:r>
            <a:r>
              <a:rPr lang="en-US" sz="3500" dirty="0" err="1">
                <a:effectLst/>
                <a:ea typeface="Arial" panose="020B0604020202020204" pitchFamily="34" charset="0"/>
              </a:rPr>
              <a:t>registrasi</a:t>
            </a:r>
            <a:r>
              <a:rPr lang="en-US" sz="3500" dirty="0">
                <a:effectLst/>
                <a:ea typeface="Arial" panose="020B0604020202020204" pitchFamily="34" charset="0"/>
              </a:rPr>
              <a:t> </a:t>
            </a:r>
            <a:r>
              <a:rPr lang="en-US" sz="3500" dirty="0" err="1">
                <a:effectLst/>
                <a:ea typeface="Arial" panose="020B0604020202020204" pitchFamily="34" charset="0"/>
              </a:rPr>
              <a:t>kehadiran</a:t>
            </a:r>
            <a:r>
              <a:rPr lang="en-US" sz="3500" dirty="0">
                <a:effectLst/>
                <a:ea typeface="Arial" panose="020B0604020202020204" pitchFamily="34" charset="0"/>
              </a:rPr>
              <a:t> </a:t>
            </a:r>
            <a:r>
              <a:rPr lang="en-US" sz="3500" dirty="0" err="1">
                <a:effectLst/>
                <a:ea typeface="Arial" panose="020B0604020202020204" pitchFamily="34" charset="0"/>
              </a:rPr>
              <a:t>dalam</a:t>
            </a:r>
            <a:r>
              <a:rPr lang="en-US" sz="3500" dirty="0">
                <a:effectLst/>
                <a:ea typeface="Arial" panose="020B0604020202020204" pitchFamily="34" charset="0"/>
              </a:rPr>
              <a:t> </a:t>
            </a:r>
            <a:r>
              <a:rPr lang="en-US" sz="3500" dirty="0" err="1">
                <a:effectLst/>
                <a:ea typeface="Arial" panose="020B0604020202020204" pitchFamily="34" charset="0"/>
              </a:rPr>
              <a:t>aplikasi</a:t>
            </a:r>
            <a:r>
              <a:rPr lang="en-US" sz="3500" dirty="0">
                <a:effectLst/>
                <a:ea typeface="Arial" panose="020B0604020202020204" pitchFamily="34" charset="0"/>
              </a:rPr>
              <a:t> </a:t>
            </a:r>
            <a:r>
              <a:rPr lang="en-US" sz="3500" b="1" dirty="0" err="1">
                <a:effectLst/>
                <a:ea typeface="Arial" panose="020B0604020202020204" pitchFamily="34" charset="0"/>
              </a:rPr>
              <a:t>eASY.KSEI</a:t>
            </a:r>
            <a:r>
              <a:rPr lang="en-US" sz="3500" dirty="0">
                <a:effectLst/>
                <a:ea typeface="Arial" panose="020B0604020202020204" pitchFamily="34" charset="0"/>
              </a:rPr>
              <a:t> pada </a:t>
            </a:r>
            <a:r>
              <a:rPr lang="en-US" sz="3500" dirty="0" err="1">
                <a:effectLst/>
                <a:ea typeface="Arial" panose="020B0604020202020204" pitchFamily="34" charset="0"/>
              </a:rPr>
              <a:t>tanggal</a:t>
            </a:r>
            <a:r>
              <a:rPr lang="en-US" sz="3500" dirty="0">
                <a:effectLst/>
                <a:ea typeface="Arial" panose="020B0604020202020204" pitchFamily="34" charset="0"/>
              </a:rPr>
              <a:t> </a:t>
            </a:r>
            <a:r>
              <a:rPr lang="en-US" sz="3500" dirty="0" err="1">
                <a:effectLst/>
                <a:ea typeface="Arial" panose="020B0604020202020204" pitchFamily="34" charset="0"/>
              </a:rPr>
              <a:t>pelaksanaan</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sampai</a:t>
            </a:r>
            <a:r>
              <a:rPr lang="en-US" sz="3500" dirty="0">
                <a:effectLst/>
                <a:ea typeface="Arial" panose="020B0604020202020204" pitchFamily="34" charset="0"/>
              </a:rPr>
              <a:t> </a:t>
            </a:r>
            <a:r>
              <a:rPr lang="en-US" sz="3500" dirty="0" err="1">
                <a:effectLst/>
                <a:ea typeface="Arial" panose="020B0604020202020204" pitchFamily="34" charset="0"/>
              </a:rPr>
              <a:t>dengan</a:t>
            </a:r>
            <a:r>
              <a:rPr lang="en-US" sz="3500" dirty="0">
                <a:effectLst/>
                <a:ea typeface="Arial" panose="020B0604020202020204" pitchFamily="34" charset="0"/>
              </a:rPr>
              <a:t> masa</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a:t>
            </a:r>
            <a:r>
              <a:rPr lang="en-US" sz="3500" dirty="0" err="1">
                <a:effectLst/>
                <a:ea typeface="Arial" panose="020B0604020202020204" pitchFamily="34" charset="0"/>
              </a:rPr>
              <a:t>registrasi</a:t>
            </a:r>
            <a:r>
              <a:rPr lang="en-US" sz="3500" dirty="0">
                <a:effectLst/>
                <a:ea typeface="Arial" panose="020B0604020202020204" pitchFamily="34" charset="0"/>
              </a:rPr>
              <a:t> </a:t>
            </a:r>
            <a:r>
              <a:rPr lang="en-US" sz="3500" dirty="0" err="1">
                <a:effectLst/>
                <a:ea typeface="Arial" panose="020B0604020202020204" pitchFamily="34" charset="0"/>
              </a:rPr>
              <a:t>Rapat</a:t>
            </a:r>
            <a:r>
              <a:rPr lang="en-US" sz="3500" dirty="0">
                <a:effectLst/>
                <a:ea typeface="Arial" panose="020B0604020202020204" pitchFamily="34" charset="0"/>
              </a:rPr>
              <a:t> </a:t>
            </a:r>
            <a:r>
              <a:rPr lang="en-US" sz="3500" dirty="0" err="1">
                <a:effectLst/>
                <a:ea typeface="Arial" panose="020B0604020202020204" pitchFamily="34" charset="0"/>
              </a:rPr>
              <a:t>secara</a:t>
            </a:r>
            <a:r>
              <a:rPr lang="en-US" sz="3500" dirty="0">
                <a:effectLst/>
                <a:ea typeface="Arial" panose="020B0604020202020204" pitchFamily="34" charset="0"/>
              </a:rPr>
              <a:t> </a:t>
            </a:r>
            <a:r>
              <a:rPr lang="en-US" sz="3500" dirty="0" err="1">
                <a:effectLst/>
                <a:ea typeface="Arial" panose="020B0604020202020204" pitchFamily="34" charset="0"/>
              </a:rPr>
              <a:t>elektronik</a:t>
            </a:r>
            <a:r>
              <a:rPr lang="en-US" sz="3500" dirty="0">
                <a:effectLst/>
                <a:ea typeface="Arial" panose="020B0604020202020204" pitchFamily="34" charset="0"/>
              </a:rPr>
              <a:t>  </a:t>
            </a:r>
            <a:r>
              <a:rPr lang="en-US" sz="3500" dirty="0" err="1">
                <a:effectLst/>
                <a:ea typeface="Arial" panose="020B0604020202020204" pitchFamily="34" charset="0"/>
              </a:rPr>
              <a:t>ditutup</a:t>
            </a:r>
            <a:r>
              <a:rPr lang="en-US" sz="3500" dirty="0">
                <a:effectLst/>
                <a:ea typeface="Arial" panose="020B0604020202020204" pitchFamily="34" charset="0"/>
              </a:rPr>
              <a:t> oleh Perseroan </a:t>
            </a:r>
            <a:r>
              <a:rPr lang="en-US" sz="3500" dirty="0" err="1">
                <a:effectLst/>
                <a:ea typeface="Arial" panose="020B0604020202020204" pitchFamily="34" charset="0"/>
              </a:rPr>
              <a:t>yaitu</a:t>
            </a:r>
            <a:r>
              <a:rPr lang="en-US" sz="3500" dirty="0">
                <a:effectLst/>
                <a:ea typeface="Arial" panose="020B0604020202020204" pitchFamily="34" charset="0"/>
              </a:rPr>
              <a:t> </a:t>
            </a:r>
            <a:r>
              <a:rPr lang="en-US" sz="3500" dirty="0" err="1">
                <a:effectLst/>
                <a:ea typeface="Arial" panose="020B0604020202020204" pitchFamily="34" charset="0"/>
              </a:rPr>
              <a:t>Pukul</a:t>
            </a:r>
            <a:r>
              <a:rPr lang="en-US" sz="3500" dirty="0">
                <a:effectLst/>
                <a:ea typeface="Arial" panose="020B0604020202020204" pitchFamily="34" charset="0"/>
              </a:rPr>
              <a:t> 13.30. </a:t>
            </a:r>
            <a:endParaRPr lang="en-ID" sz="3500" dirty="0">
              <a:effectLst/>
              <a:ea typeface="Arial" panose="020B0604020202020204" pitchFamily="34" charset="0"/>
            </a:endParaRPr>
          </a:p>
          <a:p>
            <a:pPr marL="363538" indent="0" algn="just">
              <a:buNone/>
            </a:pPr>
            <a:endParaRPr lang="en-US" sz="3500" dirty="0"/>
          </a:p>
          <a:p>
            <a:pPr marL="0" indent="0">
              <a:buNone/>
            </a:pPr>
            <a:endParaRPr lang="en-US" sz="2500" dirty="0">
              <a:latin typeface="Calibri body"/>
            </a:endParaRPr>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a:buAutoNum type="alphaLcPeriod"/>
            </a:pPr>
            <a:endParaRPr lang="en-ID" sz="1600" dirty="0"/>
          </a:p>
        </p:txBody>
      </p:sp>
    </p:spTree>
    <p:extLst>
      <p:ext uri="{BB962C8B-B14F-4D97-AF65-F5344CB8AC3E}">
        <p14:creationId xmlns:p14="http://schemas.microsoft.com/office/powerpoint/2010/main" val="2571943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640960" cy="5688632"/>
          </a:xfrm>
        </p:spPr>
        <p:txBody>
          <a:bodyPr>
            <a:normAutofit fontScale="62500" lnSpcReduction="20000"/>
          </a:bodyPr>
          <a:lstStyle/>
          <a:p>
            <a:pPr marL="0" lvl="0" indent="0" defTabSz="363538">
              <a:buNone/>
            </a:pPr>
            <a:r>
              <a:rPr lang="en-ID" sz="2200" dirty="0"/>
              <a:t>	c. </a:t>
            </a:r>
            <a:r>
              <a:rPr lang="en-ID" sz="2200" b="1" u="sng" dirty="0" err="1"/>
              <a:t>Prosedur</a:t>
            </a:r>
            <a:r>
              <a:rPr lang="en-ID" sz="2200" b="1" u="sng" dirty="0"/>
              <a:t> </a:t>
            </a:r>
            <a:r>
              <a:rPr lang="en-ID" sz="2200" b="1" u="sng" dirty="0" err="1"/>
              <a:t>Registrasi</a:t>
            </a:r>
            <a:r>
              <a:rPr lang="en-ID" sz="2200" b="1" u="sng" dirty="0"/>
              <a:t> (</a:t>
            </a:r>
            <a:r>
              <a:rPr lang="en-ID" sz="2200" b="1" u="sng" dirty="0" err="1"/>
              <a:t>lanjutan</a:t>
            </a:r>
            <a:r>
              <a:rPr lang="en-ID" sz="2200" b="1" u="sng" dirty="0"/>
              <a:t>)</a:t>
            </a:r>
            <a:endParaRPr lang="en-ID" sz="2200" b="1" u="sng" dirty="0">
              <a:solidFill>
                <a:srgbClr val="000000"/>
              </a:solidFill>
            </a:endParaRPr>
          </a:p>
          <a:p>
            <a:pPr marL="0" lvl="0" indent="0" defTabSz="363538">
              <a:buNone/>
            </a:pPr>
            <a:r>
              <a:rPr lang="en-ID" sz="2200" b="1" dirty="0">
                <a:solidFill>
                  <a:srgbClr val="000000"/>
                </a:solidFill>
                <a:ea typeface="Arial" panose="020B0604020202020204" pitchFamily="34" charset="0"/>
              </a:rPr>
              <a:t>	</a:t>
            </a:r>
            <a:r>
              <a:rPr lang="en-ID" sz="2200" dirty="0">
                <a:solidFill>
                  <a:srgbClr val="000000"/>
                </a:solidFill>
                <a:ea typeface="Arial" panose="020B0604020202020204" pitchFamily="34" charset="0"/>
              </a:rPr>
              <a:t>     4.</a:t>
            </a:r>
            <a:r>
              <a:rPr lang="en-US" sz="2200" dirty="0" err="1">
                <a:ea typeface="Arial" panose="020B0604020202020204" pitchFamily="34" charset="0"/>
                <a:cs typeface="Calibri" panose="020F0502020204030204" pitchFamily="34" charset="0"/>
              </a:rPr>
              <a:t>Pemegang</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saham</a:t>
            </a:r>
            <a:r>
              <a:rPr lang="en-US" sz="2200" dirty="0">
                <a:ea typeface="Arial" panose="020B0604020202020204" pitchFamily="34" charset="0"/>
                <a:cs typeface="Calibri" panose="020F0502020204030204" pitchFamily="34" charset="0"/>
              </a:rPr>
              <a:t> yang </a:t>
            </a:r>
            <a:r>
              <a:rPr lang="en-US" sz="2200" b="1" dirty="0" err="1">
                <a:ea typeface="Arial" panose="020B0604020202020204" pitchFamily="34" charset="0"/>
                <a:cs typeface="Calibri" panose="020F0502020204030204" pitchFamily="34" charset="0"/>
              </a:rPr>
              <a:t>telah</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memberikan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kuasa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kepada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penerima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kuasa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partisipan</a:t>
            </a:r>
            <a:r>
              <a:rPr lang="en-US" sz="2200" dirty="0">
                <a:ea typeface="Arial" panose="020B0604020202020204" pitchFamily="34" charset="0"/>
                <a:cs typeface="Calibri" panose="020F0502020204030204" pitchFamily="34" charset="0"/>
              </a:rPr>
              <a:t>/</a:t>
            </a:r>
            <a:r>
              <a:rPr lang="en-US" sz="2200" i="1" dirty="0">
                <a:ea typeface="Arial" panose="020B0604020202020204" pitchFamily="34" charset="0"/>
                <a:cs typeface="Calibri" panose="020F0502020204030204" pitchFamily="34" charset="0"/>
              </a:rPr>
              <a:t>Intermediary</a:t>
            </a:r>
          </a:p>
          <a:p>
            <a:pPr marL="0" lvl="0" indent="0" defTabSz="363538">
              <a:buNone/>
            </a:pPr>
            <a:r>
              <a:rPr lang="en-US" sz="2200" i="1" dirty="0">
                <a:ea typeface="Arial" panose="020B0604020202020204" pitchFamily="34" charset="0"/>
                <a:cs typeface="Calibri" panose="020F0502020204030204" pitchFamily="34" charset="0"/>
              </a:rPr>
              <a:t>                 </a:t>
            </a:r>
            <a:r>
              <a:rPr lang="en-US" sz="2200" dirty="0">
                <a:ea typeface="Arial" panose="020B0604020202020204" pitchFamily="34" charset="0"/>
                <a:cs typeface="Calibri" panose="020F0502020204030204" pitchFamily="34" charset="0"/>
              </a:rPr>
              <a:t> (Bank </a:t>
            </a:r>
            <a:r>
              <a:rPr lang="en-US" sz="2200" dirty="0" err="1">
                <a:ea typeface="Arial" panose="020B0604020202020204" pitchFamily="34" charset="0"/>
                <a:cs typeface="Calibri" panose="020F0502020204030204" pitchFamily="34" charset="0"/>
              </a:rPr>
              <a:t>Kustodian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atau</a:t>
            </a:r>
            <a:r>
              <a:rPr lang="en-US" sz="2200" dirty="0">
                <a:ea typeface="Arial" panose="020B0604020202020204" pitchFamily="34" charset="0"/>
                <a:cs typeface="Calibri" panose="020F0502020204030204" pitchFamily="34" charset="0"/>
              </a:rPr>
              <a:t> Perusahaan </a:t>
            </a:r>
            <a:r>
              <a:rPr lang="en-US" sz="2200" dirty="0" err="1">
                <a:ea typeface="Arial" panose="020B0604020202020204" pitchFamily="34" charset="0"/>
                <a:cs typeface="Calibri" panose="020F0502020204030204" pitchFamily="34" charset="0"/>
              </a:rPr>
              <a:t>Efek</a:t>
            </a:r>
            <a:r>
              <a:rPr lang="en-US" sz="2200" dirty="0">
                <a:ea typeface="Arial" panose="020B0604020202020204" pitchFamily="34" charset="0"/>
                <a:cs typeface="Calibri" panose="020F0502020204030204" pitchFamily="34" charset="0"/>
              </a:rPr>
              <a:t>) dan </a:t>
            </a:r>
            <a:r>
              <a:rPr lang="en-US" sz="2200" dirty="0" err="1">
                <a:ea typeface="Arial" panose="020B0604020202020204" pitchFamily="34" charset="0"/>
                <a:cs typeface="Calibri" panose="020F0502020204030204" pitchFamily="34" charset="0"/>
              </a:rPr>
              <a:t>telah</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memberikan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pilihan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suara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dalam</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aplikasi</a:t>
            </a:r>
            <a:r>
              <a:rPr lang="en-US" sz="2200" dirty="0">
                <a:ea typeface="Arial" panose="020B0604020202020204" pitchFamily="34" charset="0"/>
                <a:cs typeface="Calibri" panose="020F0502020204030204" pitchFamily="34" charset="0"/>
              </a:rPr>
              <a:t> </a:t>
            </a:r>
            <a:r>
              <a:rPr lang="en-US" sz="2200" b="1" dirty="0" err="1">
                <a:ea typeface="Arial" panose="020B0604020202020204" pitchFamily="34" charset="0"/>
                <a:cs typeface="Calibri" panose="020F0502020204030204" pitchFamily="34" charset="0"/>
              </a:rPr>
              <a:t>eASY.KSEI</a:t>
            </a:r>
            <a:r>
              <a:rPr lang="en-US" sz="2200" b="1" dirty="0">
                <a:ea typeface="Arial" panose="020B0604020202020204" pitchFamily="34" charset="0"/>
                <a:cs typeface="Calibri" panose="020F0502020204030204" pitchFamily="34" charset="0"/>
              </a:rPr>
              <a:t>,</a:t>
            </a:r>
          </a:p>
          <a:p>
            <a:pPr marL="0" lvl="0" indent="0" defTabSz="363538">
              <a:buNone/>
            </a:pPr>
            <a:r>
              <a:rPr lang="en-US" sz="2200" b="1" dirty="0">
                <a:ea typeface="Arial" panose="020B0604020202020204" pitchFamily="34" charset="0"/>
                <a:cs typeface="Calibri" panose="020F0502020204030204" pitchFamily="34" charset="0"/>
              </a:rPr>
              <a:t>    	</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hingga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batas</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waktu</a:t>
            </a:r>
            <a:r>
              <a:rPr lang="en-US" sz="2200" dirty="0">
                <a:ea typeface="Arial" panose="020B0604020202020204" pitchFamily="34" charset="0"/>
                <a:cs typeface="Calibri" panose="020F0502020204030204" pitchFamily="34" charset="0"/>
              </a:rPr>
              <a:t> pada </a:t>
            </a:r>
            <a:r>
              <a:rPr lang="en-US" sz="2200" dirty="0" err="1">
                <a:ea typeface="Arial" panose="020B0604020202020204" pitchFamily="34" charset="0"/>
                <a:cs typeface="Calibri" panose="020F0502020204030204" pitchFamily="34" charset="0"/>
              </a:rPr>
              <a:t>butir</a:t>
            </a:r>
            <a:r>
              <a:rPr lang="en-US" sz="2200" dirty="0">
                <a:ea typeface="Arial" panose="020B0604020202020204" pitchFamily="34" charset="0"/>
                <a:cs typeface="Calibri" panose="020F0502020204030204" pitchFamily="34" charset="0"/>
              </a:rPr>
              <a:t> b ,</a:t>
            </a:r>
            <a:r>
              <a:rPr lang="en-US" sz="2200" dirty="0" err="1">
                <a:ea typeface="Arial" panose="020B0604020202020204" pitchFamily="34" charset="0"/>
                <a:cs typeface="Calibri" panose="020F0502020204030204" pitchFamily="34" charset="0"/>
              </a:rPr>
              <a:t>maka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perwakilan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penerima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kuasa</a:t>
            </a:r>
            <a:r>
              <a:rPr lang="en-US" sz="2200" dirty="0">
                <a:ea typeface="Arial" panose="020B0604020202020204" pitchFamily="34" charset="0"/>
                <a:cs typeface="Calibri" panose="020F0502020204030204" pitchFamily="34" charset="0"/>
              </a:rPr>
              <a:t> yang </a:t>
            </a:r>
            <a:r>
              <a:rPr lang="en-US" sz="2200" dirty="0" err="1">
                <a:ea typeface="Arial" panose="020B0604020202020204" pitchFamily="34" charset="0"/>
                <a:cs typeface="Calibri" panose="020F0502020204030204" pitchFamily="34" charset="0"/>
              </a:rPr>
              <a:t>telah</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terdaftar</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dalam</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aplikasi</a:t>
            </a:r>
            <a:endParaRPr lang="en-US" sz="2200" dirty="0">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b="1" dirty="0" err="1">
                <a:ea typeface="Arial" panose="020B0604020202020204" pitchFamily="34" charset="0"/>
                <a:cs typeface="Calibri" panose="020F0502020204030204" pitchFamily="34" charset="0"/>
              </a:rPr>
              <a:t>eASY.KSEI</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wajib</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melakukan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registrasi</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kehadiran</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dalam</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aplikasi</a:t>
            </a:r>
            <a:r>
              <a:rPr lang="en-US" sz="2200" dirty="0">
                <a:ea typeface="Arial" panose="020B0604020202020204" pitchFamily="34" charset="0"/>
                <a:cs typeface="Calibri" panose="020F0502020204030204" pitchFamily="34" charset="0"/>
              </a:rPr>
              <a:t> </a:t>
            </a:r>
            <a:r>
              <a:rPr lang="en-US" sz="2200" b="1" dirty="0" err="1">
                <a:ea typeface="Arial" panose="020B0604020202020204" pitchFamily="34" charset="0"/>
                <a:cs typeface="Calibri" panose="020F0502020204030204" pitchFamily="34" charset="0"/>
              </a:rPr>
              <a:t>eASY.KSEI</a:t>
            </a:r>
            <a:r>
              <a:rPr lang="en-US" sz="2200" dirty="0">
                <a:ea typeface="Arial" panose="020B0604020202020204" pitchFamily="34" charset="0"/>
                <a:cs typeface="Calibri" panose="020F0502020204030204" pitchFamily="34" charset="0"/>
              </a:rPr>
              <a:t> pada </a:t>
            </a:r>
            <a:r>
              <a:rPr lang="en-US" sz="2200" dirty="0" err="1">
                <a:ea typeface="Arial" panose="020B0604020202020204" pitchFamily="34" charset="0"/>
                <a:cs typeface="Calibri" panose="020F0502020204030204" pitchFamily="34" charset="0"/>
              </a:rPr>
              <a:t>tanggal</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pelaksanaan</a:t>
            </a:r>
            <a:endParaRPr lang="en-US" sz="2200" dirty="0">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Rapat</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sampai</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dengan</a:t>
            </a:r>
            <a:r>
              <a:rPr lang="en-US" sz="2200" dirty="0">
                <a:ea typeface="Arial" panose="020B0604020202020204" pitchFamily="34" charset="0"/>
                <a:cs typeface="Calibri" panose="020F0502020204030204" pitchFamily="34" charset="0"/>
              </a:rPr>
              <a:t> masa </a:t>
            </a:r>
            <a:r>
              <a:rPr lang="en-US" sz="2200" dirty="0" err="1">
                <a:ea typeface="Arial" panose="020B0604020202020204" pitchFamily="34" charset="0"/>
                <a:cs typeface="Calibri" panose="020F0502020204030204" pitchFamily="34" charset="0"/>
              </a:rPr>
              <a:t>registrasi</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Rapat</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secara</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elektronik</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ditutup</a:t>
            </a:r>
            <a:r>
              <a:rPr lang="en-US" sz="2200" dirty="0">
                <a:ea typeface="Arial" panose="020B0604020202020204" pitchFamily="34" charset="0"/>
                <a:cs typeface="Calibri" panose="020F0502020204030204" pitchFamily="34" charset="0"/>
              </a:rPr>
              <a:t> oleh Perseroan </a:t>
            </a:r>
            <a:r>
              <a:rPr lang="en-US" sz="2200" dirty="0" err="1">
                <a:ea typeface="Arial" panose="020B0604020202020204" pitchFamily="34" charset="0"/>
                <a:cs typeface="Calibri" panose="020F0502020204030204" pitchFamily="34" charset="0"/>
              </a:rPr>
              <a:t>yaitu</a:t>
            </a:r>
            <a:r>
              <a:rPr lang="en-US" sz="2200" dirty="0">
                <a:ea typeface="Arial" panose="020B0604020202020204" pitchFamily="34" charset="0"/>
                <a:cs typeface="Calibri" panose="020F0502020204030204" pitchFamily="34" charset="0"/>
              </a:rPr>
              <a:t> </a:t>
            </a:r>
            <a:r>
              <a:rPr lang="en-US" sz="2200" dirty="0" err="1">
                <a:ea typeface="Arial" panose="020B0604020202020204" pitchFamily="34" charset="0"/>
                <a:cs typeface="Calibri" panose="020F0502020204030204" pitchFamily="34" charset="0"/>
              </a:rPr>
              <a:t>Pukul</a:t>
            </a:r>
            <a:r>
              <a:rPr lang="en-US" sz="2200" dirty="0">
                <a:ea typeface="Arial" panose="020B0604020202020204" pitchFamily="34" charset="0"/>
                <a:cs typeface="Calibri" panose="020F0502020204030204" pitchFamily="34" charset="0"/>
              </a:rPr>
              <a:t> 13.30</a:t>
            </a:r>
          </a:p>
          <a:p>
            <a:pPr marL="0" lvl="0" indent="0" defTabSz="363538">
              <a:buNone/>
            </a:pPr>
            <a:r>
              <a:rPr lang="en-US" sz="2200" dirty="0">
                <a:ea typeface="Arial" panose="020B0604020202020204" pitchFamily="34" charset="0"/>
                <a:cs typeface="Calibri" panose="020F0502020204030204" pitchFamily="34" charset="0"/>
              </a:rPr>
              <a:t>	    5. </a:t>
            </a:r>
            <a:r>
              <a:rPr lang="en-US" sz="2200" dirty="0" err="1">
                <a:effectLst/>
                <a:ea typeface="Arial" panose="020B0604020202020204" pitchFamily="34" charset="0"/>
                <a:cs typeface="Calibri" panose="020F0502020204030204" pitchFamily="34" charset="0"/>
              </a:rPr>
              <a:t>Pemegang</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saham</a:t>
            </a:r>
            <a:r>
              <a:rPr lang="en-US" sz="2200" dirty="0">
                <a:effectLst/>
                <a:ea typeface="Arial" panose="020B0604020202020204" pitchFamily="34" charset="0"/>
                <a:cs typeface="Calibri" panose="020F0502020204030204" pitchFamily="34" charset="0"/>
              </a:rPr>
              <a:t> yang </a:t>
            </a:r>
            <a:r>
              <a:rPr lang="en-US" sz="2200" dirty="0" err="1">
                <a:effectLst/>
                <a:ea typeface="Arial" panose="020B0604020202020204" pitchFamily="34" charset="0"/>
                <a:cs typeface="Calibri" panose="020F0502020204030204" pitchFamily="34" charset="0"/>
              </a:rPr>
              <a:t>telah</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memberikan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deklarasi</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kehadiran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atau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memberikan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kuasa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kepada</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penerima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kuasa</a:t>
            </a:r>
            <a:r>
              <a:rPr lang="en-US" sz="2200" dirty="0">
                <a:effectLst/>
                <a:ea typeface="Arial" panose="020B0604020202020204" pitchFamily="34" charset="0"/>
                <a:cs typeface="Calibri" panose="020F0502020204030204" pitchFamily="34" charset="0"/>
              </a:rPr>
              <a:t> yang </a:t>
            </a:r>
            <a:r>
              <a:rPr lang="en-US" sz="2200" dirty="0" err="1">
                <a:effectLst/>
                <a:ea typeface="Arial" panose="020B0604020202020204" pitchFamily="34" charset="0"/>
                <a:cs typeface="Calibri" panose="020F0502020204030204" pitchFamily="34" charset="0"/>
              </a:rPr>
              <a:t>disediakan</a:t>
            </a:r>
            <a:r>
              <a:rPr lang="en-US" sz="2200" dirty="0">
                <a:effectLst/>
                <a:ea typeface="Arial" panose="020B0604020202020204" pitchFamily="34" charset="0"/>
                <a:cs typeface="Calibri" panose="020F0502020204030204" pitchFamily="34" charset="0"/>
              </a:rPr>
              <a:t> oleh Perseroan </a:t>
            </a:r>
            <a:r>
              <a:rPr lang="en-US" sz="2200" i="1" dirty="0">
                <a:effectLst/>
                <a:ea typeface="Arial" panose="020B0604020202020204" pitchFamily="34" charset="0"/>
                <a:cs typeface="Calibri" panose="020F0502020204030204" pitchFamily="34" charset="0"/>
              </a:rPr>
              <a:t>(Independent Representative) </a:t>
            </a:r>
            <a:r>
              <a:rPr lang="en-US" sz="2200" dirty="0" err="1">
                <a:effectLst/>
                <a:ea typeface="Arial" panose="020B0604020202020204" pitchFamily="34" charset="0"/>
                <a:cs typeface="Calibri" panose="020F0502020204030204" pitchFamily="34" charset="0"/>
              </a:rPr>
              <a:t>atau</a:t>
            </a:r>
            <a:r>
              <a:rPr lang="en-US" sz="2200" dirty="0">
                <a:effectLst/>
                <a:ea typeface="Arial" panose="020B0604020202020204" pitchFamily="34" charset="0"/>
                <a:cs typeface="Calibri" panose="020F0502020204030204" pitchFamily="34" charset="0"/>
              </a:rPr>
              <a:t> </a:t>
            </a:r>
            <a:r>
              <a:rPr lang="en-US" sz="2200" i="1" dirty="0">
                <a:effectLst/>
                <a:ea typeface="Arial" panose="020B0604020202020204" pitchFamily="34" charset="0"/>
                <a:cs typeface="Calibri" panose="020F0502020204030204" pitchFamily="34" charset="0"/>
              </a:rPr>
              <a:t>Individual</a:t>
            </a:r>
          </a:p>
          <a:p>
            <a:pPr marL="0" lvl="0" indent="0" defTabSz="363538">
              <a:buNone/>
            </a:pPr>
            <a:r>
              <a:rPr lang="en-US" sz="2200" i="1" dirty="0">
                <a:ea typeface="Arial" panose="020B0604020202020204" pitchFamily="34" charset="0"/>
                <a:cs typeface="Calibri" panose="020F0502020204030204" pitchFamily="34" charset="0"/>
              </a:rPr>
              <a:t>                  </a:t>
            </a:r>
            <a:r>
              <a:rPr lang="en-US" sz="2200" i="1" dirty="0">
                <a:effectLst/>
                <a:ea typeface="Arial" panose="020B0604020202020204" pitchFamily="34" charset="0"/>
                <a:cs typeface="Calibri" panose="020F0502020204030204" pitchFamily="34" charset="0"/>
              </a:rPr>
              <a:t>Representative</a:t>
            </a:r>
            <a:r>
              <a:rPr lang="en-US" sz="2200" dirty="0">
                <a:effectLst/>
                <a:ea typeface="Arial" panose="020B0604020202020204" pitchFamily="34" charset="0"/>
                <a:cs typeface="Calibri" panose="020F0502020204030204" pitchFamily="34" charset="0"/>
              </a:rPr>
              <a:t> dan </a:t>
            </a:r>
            <a:r>
              <a:rPr lang="en-US" sz="2200" dirty="0" err="1">
                <a:effectLst/>
                <a:ea typeface="Arial" panose="020B0604020202020204" pitchFamily="34" charset="0"/>
                <a:cs typeface="Calibri" panose="020F0502020204030204" pitchFamily="34" charset="0"/>
              </a:rPr>
              <a:t>telah</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memberikan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pilihan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suara</a:t>
            </a:r>
            <a:r>
              <a:rPr lang="en-US" sz="2200" dirty="0">
                <a:effectLst/>
                <a:ea typeface="Arial" panose="020B0604020202020204" pitchFamily="34" charset="0"/>
                <a:cs typeface="Calibri" panose="020F0502020204030204" pitchFamily="34" charset="0"/>
              </a:rPr>
              <a:t> minimal </a:t>
            </a:r>
            <a:r>
              <a:rPr lang="en-US" sz="2200" dirty="0" err="1">
                <a:effectLst/>
                <a:ea typeface="Arial" panose="020B0604020202020204" pitchFamily="34" charset="0"/>
                <a:cs typeface="Calibri" panose="020F0502020204030204" pitchFamily="34" charset="0"/>
              </a:rPr>
              <a:t>untuk</a:t>
            </a:r>
            <a:r>
              <a:rPr lang="en-US" sz="2200" dirty="0">
                <a:effectLst/>
                <a:ea typeface="Arial" panose="020B0604020202020204" pitchFamily="34" charset="0"/>
                <a:cs typeface="Calibri" panose="020F0502020204030204" pitchFamily="34" charset="0"/>
              </a:rPr>
              <a:t> 1 (</a:t>
            </a:r>
            <a:r>
              <a:rPr lang="en-US" sz="2200" dirty="0" err="1">
                <a:effectLst/>
                <a:ea typeface="Arial" panose="020B0604020202020204" pitchFamily="34" charset="0"/>
                <a:cs typeface="Calibri" panose="020F0502020204030204" pitchFamily="34" charset="0"/>
              </a:rPr>
              <a:t>satu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atau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seluruh</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mata</a:t>
            </a:r>
            <a:r>
              <a:rPr lang="en-US" sz="2200" dirty="0">
                <a:effectLst/>
                <a:ea typeface="Arial" panose="020B0604020202020204" pitchFamily="34" charset="0"/>
                <a:cs typeface="Calibri" panose="020F0502020204030204" pitchFamily="34" charset="0"/>
              </a:rPr>
              <a:t> acara</a:t>
            </a:r>
          </a:p>
          <a:p>
            <a:pPr marL="0" lvl="0" indent="0" defTabSz="363538">
              <a:buNone/>
            </a:pPr>
            <a:r>
              <a:rPr lang="en-US" sz="2200" dirty="0">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Rapat</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dalam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aplikasi</a:t>
            </a:r>
            <a:r>
              <a:rPr lang="en-US" sz="2200" dirty="0">
                <a:effectLst/>
                <a:ea typeface="Arial" panose="020B0604020202020204" pitchFamily="34" charset="0"/>
                <a:cs typeface="Calibri" panose="020F0502020204030204" pitchFamily="34" charset="0"/>
              </a:rPr>
              <a:t> </a:t>
            </a:r>
            <a:r>
              <a:rPr lang="en-US" sz="2200" b="1" dirty="0" err="1">
                <a:effectLst/>
                <a:ea typeface="Arial" panose="020B0604020202020204" pitchFamily="34" charset="0"/>
                <a:cs typeface="Calibri" panose="020F0502020204030204" pitchFamily="34" charset="0"/>
              </a:rPr>
              <a:t>eASY.KSEI</a:t>
            </a:r>
            <a:r>
              <a:rPr lang="en-US" sz="2200" dirty="0">
                <a:effectLst/>
                <a:ea typeface="Arial" panose="020B0604020202020204" pitchFamily="34" charset="0"/>
                <a:cs typeface="Calibri" panose="020F0502020204030204" pitchFamily="34" charset="0"/>
              </a:rPr>
              <a:t> paling </a:t>
            </a:r>
            <a:r>
              <a:rPr lang="en-US" sz="2200" dirty="0" err="1">
                <a:effectLst/>
                <a:ea typeface="Arial" panose="020B0604020202020204" pitchFamily="34" charset="0"/>
                <a:cs typeface="Calibri" panose="020F0502020204030204" pitchFamily="34" charset="0"/>
              </a:rPr>
              <a:t>lambat</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hingga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batas</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waktu</a:t>
            </a:r>
            <a:r>
              <a:rPr lang="en-US" sz="2200" dirty="0">
                <a:effectLst/>
                <a:ea typeface="Arial" panose="020B0604020202020204" pitchFamily="34" charset="0"/>
                <a:cs typeface="Calibri" panose="020F0502020204030204" pitchFamily="34" charset="0"/>
              </a:rPr>
              <a:t> pada </a:t>
            </a:r>
            <a:r>
              <a:rPr lang="en-US" sz="2200" dirty="0" err="1">
                <a:effectLst/>
                <a:ea typeface="Arial" panose="020B0604020202020204" pitchFamily="34" charset="0"/>
                <a:cs typeface="Calibri" panose="020F0502020204030204" pitchFamily="34" charset="0"/>
              </a:rPr>
              <a:t>butir</a:t>
            </a:r>
            <a:r>
              <a:rPr lang="en-US" sz="2200" dirty="0">
                <a:effectLst/>
                <a:ea typeface="Arial" panose="020B0604020202020204" pitchFamily="34" charset="0"/>
                <a:cs typeface="Calibri" panose="020F0502020204030204" pitchFamily="34" charset="0"/>
              </a:rPr>
              <a:t> b, </a:t>
            </a:r>
            <a:r>
              <a:rPr lang="en-US" sz="2200" dirty="0" err="1">
                <a:effectLst/>
                <a:ea typeface="Arial" panose="020B0604020202020204" pitchFamily="34" charset="0"/>
                <a:cs typeface="Calibri" panose="020F0502020204030204" pitchFamily="34" charset="0"/>
              </a:rPr>
              <a:t>maka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pemegang</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saham</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atau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penerima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kuasa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tidak</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perlu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melakukan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registrasi</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kehadiran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secara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elektronik</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dalam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aplikasi</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a:effectLst/>
                <a:ea typeface="Arial" panose="020B0604020202020204" pitchFamily="34" charset="0"/>
                <a:cs typeface="Calibri" panose="020F0502020204030204" pitchFamily="34" charset="0"/>
              </a:rPr>
              <a:t> </a:t>
            </a:r>
            <a:r>
              <a:rPr lang="en-US" sz="2200" b="1" dirty="0" err="1">
                <a:effectLst/>
                <a:ea typeface="Arial" panose="020B0604020202020204" pitchFamily="34" charset="0"/>
                <a:cs typeface="Calibri" panose="020F0502020204030204" pitchFamily="34" charset="0"/>
              </a:rPr>
              <a:t>eASY.KSEI</a:t>
            </a:r>
            <a:r>
              <a:rPr lang="en-US" sz="2200" dirty="0">
                <a:effectLst/>
                <a:ea typeface="Arial" panose="020B0604020202020204" pitchFamily="34" charset="0"/>
                <a:cs typeface="Calibri" panose="020F0502020204030204" pitchFamily="34" charset="0"/>
              </a:rPr>
              <a:t> pada </a:t>
            </a:r>
            <a:r>
              <a:rPr lang="en-US" sz="2200" dirty="0" err="1">
                <a:effectLst/>
                <a:ea typeface="Arial" panose="020B0604020202020204" pitchFamily="34" charset="0"/>
                <a:cs typeface="Calibri" panose="020F0502020204030204" pitchFamily="34" charset="0"/>
              </a:rPr>
              <a:t>tanggal</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pelaksanaan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Rapat</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Kepemilikan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saham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otomatis</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diperhitungkan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sebagai</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kuorum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kehadiran</a:t>
            </a:r>
            <a:r>
              <a:rPr lang="en-US" sz="2200" dirty="0">
                <a:effectLst/>
                <a:ea typeface="Arial" panose="020B0604020202020204" pitchFamily="34" charset="0"/>
                <a:cs typeface="Calibri" panose="020F0502020204030204" pitchFamily="34" charset="0"/>
              </a:rPr>
              <a:t> dan </a:t>
            </a:r>
            <a:r>
              <a:rPr lang="en-US" sz="2200" dirty="0" err="1">
                <a:effectLst/>
                <a:ea typeface="Arial" panose="020B0604020202020204" pitchFamily="34" charset="0"/>
                <a:cs typeface="Calibri" panose="020F0502020204030204" pitchFamily="34" charset="0"/>
              </a:rPr>
              <a:t>pilihan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suara</a:t>
            </a:r>
            <a:r>
              <a:rPr lang="en-US" sz="2200" dirty="0">
                <a:effectLst/>
                <a:ea typeface="Arial" panose="020B0604020202020204" pitchFamily="34" charset="0"/>
                <a:cs typeface="Calibri" panose="020F0502020204030204" pitchFamily="34" charset="0"/>
              </a:rPr>
              <a:t> yang </a:t>
            </a:r>
            <a:r>
              <a:rPr lang="en-US" sz="2200" dirty="0" err="1">
                <a:effectLst/>
                <a:ea typeface="Arial" panose="020B0604020202020204" pitchFamily="34" charset="0"/>
                <a:cs typeface="Calibri" panose="020F0502020204030204" pitchFamily="34" charset="0"/>
              </a:rPr>
              <a:t>telah</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diberikan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otomatis</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diperhitungkan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dalam</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pemungutan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suara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Rapat</a:t>
            </a:r>
            <a:r>
              <a:rPr lang="en-US" sz="2200" dirty="0">
                <a:effectLst/>
                <a:ea typeface="Arial" panose="020B0604020202020204" pitchFamily="34" charset="0"/>
                <a:cs typeface="Calibri" panose="020F0502020204030204" pitchFamily="34" charset="0"/>
              </a:rPr>
              <a:t>.</a:t>
            </a:r>
          </a:p>
          <a:p>
            <a:pPr marL="0" lvl="0" indent="0" defTabSz="363538">
              <a:buNone/>
            </a:pPr>
            <a:r>
              <a:rPr lang="en-US" sz="2200" dirty="0">
                <a:effectLst/>
                <a:ea typeface="Arial" panose="020B0604020202020204" pitchFamily="34" charset="0"/>
                <a:cs typeface="Calibri" panose="020F0502020204030204" pitchFamily="34" charset="0"/>
              </a:rPr>
              <a:t>	     6. </a:t>
            </a:r>
            <a:r>
              <a:rPr lang="en-US" sz="2200" dirty="0" err="1">
                <a:effectLst/>
                <a:ea typeface="Arial" panose="020B0604020202020204" pitchFamily="34" charset="0"/>
                <a:cs typeface="Calibri" panose="020F0502020204030204" pitchFamily="34" charset="0"/>
              </a:rPr>
              <a:t>Keterlambatan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atau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kegagalan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dalam</a:t>
            </a:r>
            <a:r>
              <a:rPr lang="en-US" sz="2200" dirty="0">
                <a:effectLst/>
                <a:ea typeface="Arial" panose="020B0604020202020204" pitchFamily="34" charset="0"/>
                <a:cs typeface="Calibri" panose="020F0502020204030204" pitchFamily="34" charset="0"/>
              </a:rPr>
              <a:t> proses </a:t>
            </a:r>
            <a:r>
              <a:rPr lang="en-US" sz="2200" dirty="0" err="1">
                <a:effectLst/>
                <a:ea typeface="Arial" panose="020B0604020202020204" pitchFamily="34" charset="0"/>
                <a:cs typeface="Calibri" panose="020F0502020204030204" pitchFamily="34" charset="0"/>
              </a:rPr>
              <a:t>registrasi</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secara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elektronik</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sebagaimana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dimaksud</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dalam</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angka</a:t>
            </a:r>
            <a:r>
              <a:rPr lang="en-US" sz="2200" dirty="0">
                <a:effectLst/>
                <a:ea typeface="Arial" panose="020B0604020202020204" pitchFamily="34" charset="0"/>
                <a:cs typeface="Calibri" panose="020F0502020204030204" pitchFamily="34" charset="0"/>
              </a:rPr>
              <a:t> </a:t>
            </a:r>
            <a:r>
              <a:rPr lang="en-US" sz="2200" dirty="0">
                <a:ea typeface="Arial" panose="020B0604020202020204" pitchFamily="34" charset="0"/>
                <a:cs typeface="Calibri" panose="020F0502020204030204" pitchFamily="34" charset="0"/>
              </a:rPr>
              <a:t>1</a:t>
            </a:r>
            <a:r>
              <a:rPr lang="en-US" sz="2200" dirty="0">
                <a:effectLst/>
                <a:ea typeface="Arial" panose="020B0604020202020204" pitchFamily="34" charset="0"/>
                <a:cs typeface="Calibri" panose="020F0502020204030204" pitchFamily="34" charset="0"/>
              </a:rPr>
              <a:t> – </a:t>
            </a:r>
            <a:r>
              <a:rPr lang="en-US" sz="2200" dirty="0">
                <a:ea typeface="Arial" panose="020B0604020202020204" pitchFamily="34" charset="0"/>
                <a:cs typeface="Calibri" panose="020F0502020204030204" pitchFamily="34" charset="0"/>
              </a:rPr>
              <a:t>4</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dengan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alasan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apapun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mengakibatkan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pemegang</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saham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atau</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penerima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kuasanya</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tidak</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dapat</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menghadiri</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Rapat</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secara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elektronik</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serta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kepemilikan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sahamnya</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tidak</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diperhitungkan</a:t>
            </a:r>
            <a:endParaRPr lang="en-US" sz="2200" dirty="0">
              <a:effectLst/>
              <a:ea typeface="Arial" panose="020B0604020202020204" pitchFamily="34" charset="0"/>
              <a:cs typeface="Calibri" panose="020F0502020204030204" pitchFamily="34" charset="0"/>
            </a:endParaRPr>
          </a:p>
          <a:p>
            <a:pPr marL="0" lvl="0" indent="0" defTabSz="363538">
              <a:buNone/>
            </a:pPr>
            <a:r>
              <a:rPr lang="en-US" sz="2200" dirty="0">
                <a:ea typeface="Arial" panose="020B0604020202020204" pitchFamily="34" charset="0"/>
                <a:cs typeface="Calibri" panose="020F0502020204030204" pitchFamily="34" charset="0"/>
              </a:rPr>
              <a:t>                 </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sebagai</a:t>
            </a:r>
            <a:r>
              <a:rPr lang="en-US" sz="2200" dirty="0">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kuorum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kehadiran</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dalam</a:t>
            </a:r>
            <a:r>
              <a:rPr lang="en-US" sz="2200" dirty="0">
                <a:effectLst/>
                <a:ea typeface="Arial" panose="020B0604020202020204" pitchFamily="34" charset="0"/>
                <a:cs typeface="Calibri" panose="020F0502020204030204" pitchFamily="34" charset="0"/>
              </a:rPr>
              <a:t> </a:t>
            </a:r>
            <a:r>
              <a:rPr lang="en-US" sz="2200" dirty="0" err="1">
                <a:effectLst/>
                <a:ea typeface="Arial" panose="020B0604020202020204" pitchFamily="34" charset="0"/>
                <a:cs typeface="Calibri" panose="020F0502020204030204" pitchFamily="34" charset="0"/>
              </a:rPr>
              <a:t>Rapat</a:t>
            </a:r>
            <a:r>
              <a:rPr lang="en-US" sz="2200" dirty="0">
                <a:effectLst/>
                <a:ea typeface="Arial" panose="020B0604020202020204" pitchFamily="34" charset="0"/>
                <a:cs typeface="Calibri" panose="020F0502020204030204" pitchFamily="34" charset="0"/>
              </a:rPr>
              <a:t>.</a:t>
            </a:r>
            <a:endParaRPr lang="en-ID" sz="2200" dirty="0">
              <a:effectLst/>
              <a:ea typeface="Arial" panose="020B0604020202020204" pitchFamily="34" charset="0"/>
              <a:cs typeface="Calibri" panose="020F0502020204030204" pitchFamily="34" charset="0"/>
            </a:endParaRPr>
          </a:p>
          <a:p>
            <a:pPr marL="0" lvl="0" indent="0" defTabSz="363538">
              <a:buNone/>
            </a:pPr>
            <a:endParaRPr lang="en-ID" sz="2200" dirty="0">
              <a:ea typeface="Arial" panose="020B0604020202020204" pitchFamily="34" charset="0"/>
              <a:cs typeface="Calibri" panose="020F0502020204030204" pitchFamily="34" charset="0"/>
            </a:endParaRPr>
          </a:p>
          <a:p>
            <a:pPr marL="0" indent="0" defTabSz="363538">
              <a:buNone/>
            </a:pPr>
            <a:r>
              <a:rPr lang="en-US" sz="2200" dirty="0"/>
              <a:t>3.    </a:t>
            </a:r>
            <a:r>
              <a:rPr lang="en-US" sz="2200" dirty="0" err="1"/>
              <a:t>Rapat</a:t>
            </a:r>
            <a:r>
              <a:rPr lang="en-US" sz="2200" dirty="0"/>
              <a:t> </a:t>
            </a:r>
            <a:r>
              <a:rPr lang="en-US" sz="2200" dirty="0" err="1"/>
              <a:t>diselenggarakan</a:t>
            </a:r>
            <a:r>
              <a:rPr lang="en-US" sz="2200" dirty="0"/>
              <a:t> </a:t>
            </a:r>
            <a:r>
              <a:rPr lang="en-US" sz="2200" dirty="0" err="1"/>
              <a:t>dalam</a:t>
            </a:r>
            <a:r>
              <a:rPr lang="en-US" sz="2200" dirty="0"/>
              <a:t> </a:t>
            </a:r>
            <a:r>
              <a:rPr lang="en-US" sz="2200" dirty="0" err="1"/>
              <a:t>bahasa</a:t>
            </a:r>
            <a:r>
              <a:rPr lang="en-US" sz="2200" dirty="0"/>
              <a:t> Indonesia.</a:t>
            </a:r>
          </a:p>
          <a:p>
            <a:pPr marL="0" indent="0">
              <a:buNone/>
            </a:pPr>
            <a:endParaRPr lang="en-US" sz="2200" dirty="0"/>
          </a:p>
          <a:p>
            <a:pPr marL="536575" lvl="0" indent="-536575">
              <a:buNone/>
              <a:tabLst>
                <a:tab pos="363538" algn="l"/>
              </a:tabLst>
            </a:pPr>
            <a:r>
              <a:rPr lang="en-US" sz="2200" dirty="0"/>
              <a:t>4.    a. </a:t>
            </a:r>
            <a:r>
              <a:rPr lang="en-US" sz="2200" dirty="0" err="1"/>
              <a:t>Rapat</a:t>
            </a:r>
            <a:r>
              <a:rPr lang="en-US" sz="2200" dirty="0"/>
              <a:t> </a:t>
            </a:r>
            <a:r>
              <a:rPr lang="en-US" sz="2200" dirty="0" err="1"/>
              <a:t>dipimpin</a:t>
            </a:r>
            <a:r>
              <a:rPr lang="en-US" sz="2200" dirty="0"/>
              <a:t> oleh </a:t>
            </a:r>
            <a:r>
              <a:rPr lang="en-US" sz="2200" dirty="0" err="1"/>
              <a:t>seorang</a:t>
            </a:r>
            <a:r>
              <a:rPr lang="en-US" sz="2200" dirty="0"/>
              <a:t> </a:t>
            </a:r>
            <a:r>
              <a:rPr lang="en-US" sz="2200" dirty="0" err="1"/>
              <a:t>anggota</a:t>
            </a:r>
            <a:r>
              <a:rPr lang="en-US" sz="2200" dirty="0"/>
              <a:t> Dewan </a:t>
            </a:r>
            <a:r>
              <a:rPr lang="en-US" sz="2200" dirty="0" err="1"/>
              <a:t>Komisaris</a:t>
            </a:r>
            <a:r>
              <a:rPr lang="en-US" sz="2200" dirty="0"/>
              <a:t> yang </a:t>
            </a:r>
            <a:r>
              <a:rPr lang="en-US" sz="2200" dirty="0" err="1"/>
              <a:t>ditunjuk</a:t>
            </a:r>
            <a:r>
              <a:rPr lang="en-US" sz="2200" dirty="0"/>
              <a:t> oleh Dewan </a:t>
            </a:r>
            <a:r>
              <a:rPr lang="en-US" sz="2200" dirty="0" err="1"/>
              <a:t>Komisaris</a:t>
            </a:r>
            <a:r>
              <a:rPr lang="en-US" sz="2200" dirty="0"/>
              <a:t> Perseroan.</a:t>
            </a:r>
          </a:p>
          <a:p>
            <a:pPr marL="0" indent="0" defTabSz="363538">
              <a:buNone/>
              <a:tabLst>
                <a:tab pos="363538" algn="l"/>
                <a:tab pos="536575" algn="l"/>
              </a:tabLst>
            </a:pPr>
            <a:r>
              <a:rPr lang="en-US" sz="2200" dirty="0"/>
              <a:t>       b. </a:t>
            </a:r>
            <a:r>
              <a:rPr lang="en-US" sz="2200" dirty="0" err="1"/>
              <a:t>Pimpinan</a:t>
            </a:r>
            <a:r>
              <a:rPr lang="en-US" sz="2200" dirty="0"/>
              <a:t> </a:t>
            </a:r>
            <a:r>
              <a:rPr lang="en-US" sz="2200" dirty="0" err="1"/>
              <a:t>Rapat</a:t>
            </a:r>
            <a:r>
              <a:rPr lang="en-US" sz="2200" dirty="0"/>
              <a:t> </a:t>
            </a:r>
            <a:r>
              <a:rPr lang="en-US" sz="2200" dirty="0" err="1"/>
              <a:t>bertanggung</a:t>
            </a:r>
            <a:r>
              <a:rPr lang="en-US" sz="2200" dirty="0"/>
              <a:t> </a:t>
            </a:r>
            <a:r>
              <a:rPr lang="en-US" sz="2200" dirty="0" err="1"/>
              <a:t>jawab</a:t>
            </a:r>
            <a:r>
              <a:rPr lang="en-US" sz="2200" dirty="0"/>
              <a:t> </a:t>
            </a:r>
            <a:r>
              <a:rPr lang="en-US" sz="2200" dirty="0" err="1"/>
              <a:t>atas</a:t>
            </a:r>
            <a:r>
              <a:rPr lang="en-US" sz="2200" dirty="0"/>
              <a:t> </a:t>
            </a:r>
            <a:r>
              <a:rPr lang="en-US" sz="2200" dirty="0" err="1"/>
              <a:t>kelancaran</a:t>
            </a:r>
            <a:r>
              <a:rPr lang="en-US" sz="2200" dirty="0"/>
              <a:t> </a:t>
            </a:r>
            <a:r>
              <a:rPr lang="en-US" sz="2200" dirty="0" err="1"/>
              <a:t>jalannya</a:t>
            </a:r>
            <a:r>
              <a:rPr lang="en-US" sz="2200" dirty="0"/>
              <a:t> </a:t>
            </a:r>
            <a:r>
              <a:rPr lang="en-US" sz="2200" dirty="0" err="1"/>
              <a:t>Rapat</a:t>
            </a:r>
            <a:r>
              <a:rPr lang="en-US" sz="2200" dirty="0"/>
              <a:t>.</a:t>
            </a:r>
          </a:p>
          <a:p>
            <a:pPr marL="261938" indent="-261938">
              <a:buNone/>
              <a:tabLst>
                <a:tab pos="363538" algn="l"/>
                <a:tab pos="536575" algn="l"/>
              </a:tabLst>
            </a:pPr>
            <a:r>
              <a:rPr lang="en-US" sz="2200" dirty="0"/>
              <a:t>       c.  </a:t>
            </a:r>
            <a:r>
              <a:rPr lang="en-US" sz="2200" dirty="0" err="1"/>
              <a:t>Pimpinan</a:t>
            </a:r>
            <a:r>
              <a:rPr lang="en-US" sz="2200" dirty="0"/>
              <a:t> </a:t>
            </a:r>
            <a:r>
              <a:rPr lang="en-US" sz="2200" dirty="0" err="1"/>
              <a:t>Rapat</a:t>
            </a:r>
            <a:r>
              <a:rPr lang="en-US" sz="2200" dirty="0"/>
              <a:t> </a:t>
            </a:r>
            <a:r>
              <a:rPr lang="en-US" sz="2200" dirty="0" err="1"/>
              <a:t>berhak</a:t>
            </a:r>
            <a:r>
              <a:rPr lang="en-US" sz="2200" dirty="0"/>
              <a:t> </a:t>
            </a:r>
            <a:r>
              <a:rPr lang="en-US" sz="2200" dirty="0" err="1"/>
              <a:t>mengambil</a:t>
            </a:r>
            <a:r>
              <a:rPr lang="en-US" sz="2200" dirty="0"/>
              <a:t> </a:t>
            </a:r>
            <a:r>
              <a:rPr lang="en-US" sz="2200" dirty="0" err="1"/>
              <a:t>langkah-langkah</a:t>
            </a:r>
            <a:r>
              <a:rPr lang="en-US" sz="2200" dirty="0"/>
              <a:t> yang  </a:t>
            </a:r>
            <a:r>
              <a:rPr lang="en-US" sz="2200" dirty="0" err="1"/>
              <a:t>dianggap</a:t>
            </a:r>
            <a:r>
              <a:rPr lang="en-US" sz="2200" dirty="0"/>
              <a:t> </a:t>
            </a:r>
            <a:r>
              <a:rPr lang="en-US" sz="2200" dirty="0" err="1"/>
              <a:t>perlu</a:t>
            </a:r>
            <a:r>
              <a:rPr lang="en-US" sz="2200" dirty="0"/>
              <a:t> agar </a:t>
            </a:r>
            <a:r>
              <a:rPr lang="en-US" sz="2200" dirty="0" err="1"/>
              <a:t>Rapat</a:t>
            </a:r>
            <a:r>
              <a:rPr lang="en-US" sz="2200" dirty="0"/>
              <a:t> </a:t>
            </a:r>
            <a:r>
              <a:rPr lang="en-US" sz="2200" dirty="0" err="1"/>
              <a:t>dapat</a:t>
            </a:r>
            <a:r>
              <a:rPr lang="en-US" sz="2200" dirty="0"/>
              <a:t> </a:t>
            </a:r>
            <a:r>
              <a:rPr lang="en-US" sz="2200" dirty="0" err="1"/>
              <a:t>berjalan</a:t>
            </a:r>
            <a:endParaRPr lang="en-US" sz="2200" dirty="0"/>
          </a:p>
          <a:p>
            <a:pPr marL="261938" indent="-261938">
              <a:buNone/>
              <a:tabLst>
                <a:tab pos="363538" algn="l"/>
                <a:tab pos="536575" algn="l"/>
              </a:tabLst>
            </a:pPr>
            <a:r>
              <a:rPr lang="en-US" sz="2200" dirty="0"/>
              <a:t>            </a:t>
            </a:r>
            <a:r>
              <a:rPr lang="en-US" sz="2200" dirty="0" err="1"/>
              <a:t>dengan</a:t>
            </a:r>
            <a:r>
              <a:rPr lang="en-US" sz="2200" dirty="0"/>
              <a:t> </a:t>
            </a:r>
            <a:r>
              <a:rPr lang="en-US" sz="2200" dirty="0" err="1"/>
              <a:t>lancar</a:t>
            </a:r>
            <a:r>
              <a:rPr lang="en-US" sz="2200" dirty="0"/>
              <a:t> dan </a:t>
            </a:r>
            <a:r>
              <a:rPr lang="en-US" sz="2200" dirty="0" err="1"/>
              <a:t>tertib</a:t>
            </a:r>
            <a:r>
              <a:rPr lang="en-US" sz="2200" dirty="0"/>
              <a:t> </a:t>
            </a:r>
            <a:r>
              <a:rPr lang="en-US" sz="2200" dirty="0" err="1"/>
              <a:t>sehingga</a:t>
            </a:r>
            <a:r>
              <a:rPr lang="en-US" sz="2200" dirty="0"/>
              <a:t> </a:t>
            </a:r>
            <a:r>
              <a:rPr lang="en-US" sz="2200" dirty="0" err="1"/>
              <a:t>dapat</a:t>
            </a:r>
            <a:r>
              <a:rPr lang="en-US" sz="2200" dirty="0"/>
              <a:t> </a:t>
            </a:r>
            <a:r>
              <a:rPr lang="en-US" sz="2200" dirty="0" err="1"/>
              <a:t>memenuhi</a:t>
            </a:r>
            <a:r>
              <a:rPr lang="en-US" sz="2200" dirty="0"/>
              <a:t> </a:t>
            </a:r>
            <a:r>
              <a:rPr lang="en-US" sz="2200" dirty="0" err="1"/>
              <a:t>tujuannya</a:t>
            </a:r>
            <a:r>
              <a:rPr lang="en-US" sz="2200" dirty="0"/>
              <a:t>.</a:t>
            </a:r>
          </a:p>
          <a:p>
            <a:pPr marL="363538" indent="0" algn="just">
              <a:buNone/>
            </a:pPr>
            <a:endParaRPr lang="en-US" sz="1400" dirty="0">
              <a:latin typeface="+mj-lt"/>
            </a:endParaRPr>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a:buAutoNum type="alphaLcPeriod"/>
            </a:pPr>
            <a:endParaRPr lang="en-ID" sz="1600" dirty="0"/>
          </a:p>
        </p:txBody>
      </p:sp>
    </p:spTree>
    <p:extLst>
      <p:ext uri="{BB962C8B-B14F-4D97-AF65-F5344CB8AC3E}">
        <p14:creationId xmlns:p14="http://schemas.microsoft.com/office/powerpoint/2010/main" val="3719690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12968" cy="6264696"/>
          </a:xfrm>
        </p:spPr>
        <p:txBody>
          <a:bodyPr>
            <a:normAutofit fontScale="25000" lnSpcReduction="20000"/>
          </a:bodyPr>
          <a:lstStyle/>
          <a:p>
            <a:pPr marL="457200" lvl="1" indent="0" algn="just">
              <a:lnSpc>
                <a:spcPct val="120000"/>
              </a:lnSpc>
              <a:buSzPts val="1000"/>
              <a:buNone/>
            </a:pPr>
            <a:endParaRPr lang="en-US" sz="5200" dirty="0">
              <a:solidFill>
                <a:srgbClr val="000000"/>
              </a:solidFill>
              <a:latin typeface="Calibri body"/>
              <a:ea typeface="Arial" panose="020B0604020202020204" pitchFamily="34" charset="0"/>
            </a:endParaRPr>
          </a:p>
          <a:p>
            <a:pPr marL="457200" lvl="1" indent="0" algn="just">
              <a:lnSpc>
                <a:spcPct val="120000"/>
              </a:lnSpc>
              <a:buSzPts val="1000"/>
              <a:buNone/>
            </a:pPr>
            <a:r>
              <a:rPr lang="en-US" sz="5200" dirty="0">
                <a:solidFill>
                  <a:srgbClr val="000000"/>
                </a:solidFill>
                <a:latin typeface="Calibri body"/>
                <a:ea typeface="Arial" panose="020B0604020202020204" pitchFamily="34" charset="0"/>
              </a:rPr>
              <a:t>5</a:t>
            </a:r>
            <a:r>
              <a:rPr lang="en-US" sz="5200" dirty="0">
                <a:solidFill>
                  <a:srgbClr val="000000"/>
                </a:solidFill>
                <a:effectLst/>
                <a:latin typeface="Calibri body"/>
                <a:ea typeface="Arial" panose="020B0604020202020204" pitchFamily="34" charset="0"/>
              </a:rPr>
              <a:t>. Proses </a:t>
            </a:r>
            <a:r>
              <a:rPr lang="en-US" sz="5200" dirty="0" err="1">
                <a:solidFill>
                  <a:srgbClr val="000000"/>
                </a:solidFill>
                <a:effectLst/>
                <a:latin typeface="Calibri body"/>
                <a:ea typeface="Arial" panose="020B0604020202020204" pitchFamily="34" charset="0"/>
              </a:rPr>
              <a:t>Penyampaian</a:t>
            </a:r>
            <a:r>
              <a:rPr lang="en-US" sz="5200" dirty="0">
                <a:solidFill>
                  <a:srgbClr val="000000"/>
                </a:solidFill>
                <a:effectLst/>
                <a:latin typeface="Calibri body"/>
                <a:ea typeface="Arial" panose="020B0604020202020204" pitchFamily="34" charset="0"/>
              </a:rPr>
              <a:t> </a:t>
            </a:r>
            <a:r>
              <a:rPr lang="en-US" sz="5200" dirty="0" err="1">
                <a:solidFill>
                  <a:srgbClr val="000000"/>
                </a:solidFill>
                <a:effectLst/>
                <a:latin typeface="Calibri body"/>
                <a:ea typeface="Arial" panose="020B0604020202020204" pitchFamily="34" charset="0"/>
              </a:rPr>
              <a:t>Pertanyaan</a:t>
            </a:r>
            <a:r>
              <a:rPr lang="en-US" sz="5200" dirty="0">
                <a:solidFill>
                  <a:srgbClr val="000000"/>
                </a:solidFill>
                <a:effectLst/>
                <a:latin typeface="Calibri body"/>
                <a:ea typeface="Arial" panose="020B0604020202020204" pitchFamily="34" charset="0"/>
              </a:rPr>
              <a:t> dan/</a:t>
            </a:r>
            <a:r>
              <a:rPr lang="en-US" sz="5200" dirty="0" err="1">
                <a:solidFill>
                  <a:srgbClr val="000000"/>
                </a:solidFill>
                <a:effectLst/>
                <a:latin typeface="Calibri body"/>
                <a:ea typeface="Arial" panose="020B0604020202020204" pitchFamily="34" charset="0"/>
              </a:rPr>
              <a:t>atau</a:t>
            </a:r>
            <a:r>
              <a:rPr lang="en-US" sz="5200" dirty="0">
                <a:solidFill>
                  <a:srgbClr val="000000"/>
                </a:solidFill>
                <a:effectLst/>
                <a:latin typeface="Calibri body"/>
                <a:ea typeface="Arial" panose="020B0604020202020204" pitchFamily="34" charset="0"/>
              </a:rPr>
              <a:t> </a:t>
            </a:r>
            <a:r>
              <a:rPr lang="en-US" sz="5200" dirty="0" err="1">
                <a:solidFill>
                  <a:srgbClr val="000000"/>
                </a:solidFill>
                <a:effectLst/>
                <a:latin typeface="Calibri body"/>
                <a:ea typeface="Arial" panose="020B0604020202020204" pitchFamily="34" charset="0"/>
              </a:rPr>
              <a:t>Pendapat</a:t>
            </a:r>
            <a:r>
              <a:rPr lang="en-US" sz="5200" dirty="0">
                <a:solidFill>
                  <a:srgbClr val="000000"/>
                </a:solidFill>
                <a:effectLst/>
                <a:latin typeface="Calibri body"/>
                <a:ea typeface="Arial" panose="020B0604020202020204" pitchFamily="34" charset="0"/>
              </a:rPr>
              <a:t> :</a:t>
            </a:r>
            <a:r>
              <a:rPr lang="id-ID" sz="5200" dirty="0">
                <a:latin typeface="Calibri body"/>
              </a:rPr>
              <a:t> </a:t>
            </a:r>
            <a:r>
              <a:rPr lang="en-US" sz="5200" dirty="0">
                <a:latin typeface="Calibri body"/>
              </a:rPr>
              <a:t> </a:t>
            </a:r>
          </a:p>
          <a:p>
            <a:pPr lvl="1" algn="just">
              <a:lnSpc>
                <a:spcPct val="120000"/>
              </a:lnSpc>
              <a:buSzPts val="1000"/>
              <a:buFont typeface="Wingdings" panose="05000000000000000000" pitchFamily="2" charset="2"/>
              <a:buChar char="q"/>
            </a:pPr>
            <a:r>
              <a:rPr lang="id-ID" sz="5200" dirty="0">
                <a:latin typeface="Calibri body"/>
              </a:rPr>
              <a:t>Dalam setiap Mata Acara Rapat, diberikan kesempatan untuk </a:t>
            </a:r>
            <a:r>
              <a:rPr lang="en-US" sz="5200" dirty="0" err="1">
                <a:latin typeface="Calibri body"/>
              </a:rPr>
              <a:t>menyampaikan</a:t>
            </a:r>
            <a:r>
              <a:rPr lang="en-US" sz="5200" dirty="0">
                <a:latin typeface="Calibri body"/>
              </a:rPr>
              <a:t> </a:t>
            </a:r>
            <a:r>
              <a:rPr lang="en-US" sz="5200" dirty="0" err="1">
                <a:latin typeface="Calibri body"/>
              </a:rPr>
              <a:t>pertanyaan</a:t>
            </a:r>
            <a:r>
              <a:rPr lang="en-US" sz="5200" dirty="0">
                <a:latin typeface="Calibri body"/>
              </a:rPr>
              <a:t> dan / </a:t>
            </a:r>
            <a:r>
              <a:rPr lang="en-US" sz="5200" dirty="0" err="1">
                <a:latin typeface="Calibri body"/>
              </a:rPr>
              <a:t>atau</a:t>
            </a:r>
            <a:r>
              <a:rPr lang="en-US" sz="5200" dirty="0">
                <a:latin typeface="Calibri body"/>
              </a:rPr>
              <a:t> </a:t>
            </a:r>
            <a:r>
              <a:rPr lang="en-US" sz="5200" dirty="0" err="1">
                <a:latin typeface="Calibri body"/>
              </a:rPr>
              <a:t>pendapat</a:t>
            </a:r>
            <a:r>
              <a:rPr lang="en-US" sz="5200" dirty="0">
                <a:latin typeface="Calibri body"/>
              </a:rPr>
              <a:t>. </a:t>
            </a:r>
          </a:p>
          <a:p>
            <a:pPr lvl="1" algn="just">
              <a:lnSpc>
                <a:spcPct val="120000"/>
              </a:lnSpc>
              <a:buSzPts val="1000"/>
              <a:buFont typeface="Wingdings" panose="05000000000000000000" pitchFamily="2" charset="2"/>
              <a:buChar char="q"/>
            </a:pPr>
            <a:r>
              <a:rPr lang="en-US" sz="5200" dirty="0">
                <a:latin typeface="Calibri body"/>
              </a:rPr>
              <a:t> </a:t>
            </a:r>
            <a:r>
              <a:rPr lang="en-US" sz="5200" dirty="0" err="1">
                <a:latin typeface="Calibri body"/>
              </a:rPr>
              <a:t>Dibatasi</a:t>
            </a:r>
            <a:r>
              <a:rPr lang="en-US" sz="5200" dirty="0">
                <a:latin typeface="Calibri body"/>
              </a:rPr>
              <a:t> </a:t>
            </a:r>
            <a:r>
              <a:rPr lang="en-US" sz="5200" dirty="0" err="1">
                <a:latin typeface="Calibri body"/>
              </a:rPr>
              <a:t>hanya</a:t>
            </a:r>
            <a:r>
              <a:rPr lang="en-US" sz="5200" dirty="0">
                <a:latin typeface="Calibri body"/>
              </a:rPr>
              <a:t> </a:t>
            </a:r>
            <a:r>
              <a:rPr lang="en-US" sz="5200" dirty="0" err="1">
                <a:latin typeface="Calibri body"/>
              </a:rPr>
              <a:t>selama</a:t>
            </a:r>
            <a:r>
              <a:rPr lang="en-US" sz="5200" dirty="0">
                <a:latin typeface="Calibri body"/>
              </a:rPr>
              <a:t> 10 </a:t>
            </a:r>
            <a:r>
              <a:rPr lang="en-US" sz="5200" dirty="0" err="1">
                <a:latin typeface="Calibri body"/>
              </a:rPr>
              <a:t>menit</a:t>
            </a:r>
            <a:r>
              <a:rPr lang="en-US" sz="5200" dirty="0">
                <a:latin typeface="Calibri body"/>
              </a:rPr>
              <a:t> </a:t>
            </a:r>
            <a:r>
              <a:rPr lang="en-US" sz="5200" dirty="0" err="1">
                <a:latin typeface="Calibri body"/>
              </a:rPr>
              <a:t>untuk</a:t>
            </a:r>
            <a:r>
              <a:rPr lang="en-US" sz="5200" dirty="0">
                <a:latin typeface="Calibri body"/>
              </a:rPr>
              <a:t> </a:t>
            </a:r>
            <a:r>
              <a:rPr lang="en-US" sz="5200" dirty="0" err="1">
                <a:latin typeface="Calibri body"/>
              </a:rPr>
              <a:t>tiap</a:t>
            </a:r>
            <a:r>
              <a:rPr lang="en-US" sz="5200" dirty="0">
                <a:latin typeface="Calibri body"/>
              </a:rPr>
              <a:t> Mata Acara </a:t>
            </a:r>
            <a:r>
              <a:rPr lang="en-US" sz="5200" dirty="0" err="1">
                <a:latin typeface="Calibri body"/>
              </a:rPr>
              <a:t>Rapat</a:t>
            </a:r>
            <a:r>
              <a:rPr lang="en-US" sz="5200" dirty="0">
                <a:latin typeface="Calibri body"/>
              </a:rPr>
              <a:t>.</a:t>
            </a:r>
          </a:p>
          <a:p>
            <a:pPr lvl="1" algn="just">
              <a:lnSpc>
                <a:spcPct val="120000"/>
              </a:lnSpc>
              <a:buSzPts val="1000"/>
              <a:buFont typeface="Wingdings" panose="05000000000000000000" pitchFamily="2" charset="2"/>
              <a:buChar char="q"/>
            </a:pPr>
            <a:r>
              <a:rPr lang="id-ID" sz="5200" dirty="0">
                <a:latin typeface="Calibri body"/>
              </a:rPr>
              <a:t>Pertanyaan</a:t>
            </a:r>
            <a:r>
              <a:rPr lang="en-US" sz="5200" dirty="0">
                <a:latin typeface="Calibri body"/>
              </a:rPr>
              <a:t> </a:t>
            </a:r>
            <a:r>
              <a:rPr lang="id-ID" sz="5200" dirty="0">
                <a:latin typeface="Calibri body"/>
              </a:rPr>
              <a:t>hanya dapat diajukan oleh pemegang saham atau kuasanya yang sah pada waktu yang ditentukan setelah selesainya pemaparan Mata Acara Rapat dan sebelum dilakukan pemungutan suara. Pertanyaan yang diajukan harus berhubungan langsung dengan Mata Acara yang dibicarakan.</a:t>
            </a:r>
            <a:endParaRPr lang="en-US" sz="5200" dirty="0">
              <a:latin typeface="Calibri body"/>
            </a:endParaRPr>
          </a:p>
          <a:p>
            <a:pPr marL="457200" lvl="1" indent="0" algn="just">
              <a:lnSpc>
                <a:spcPct val="120000"/>
              </a:lnSpc>
              <a:buSzPts val="1000"/>
              <a:buNone/>
            </a:pPr>
            <a:r>
              <a:rPr lang="en-US" sz="5200" dirty="0" err="1">
                <a:latin typeface="Calibri body"/>
              </a:rPr>
              <a:t>Penyampaian</a:t>
            </a:r>
            <a:r>
              <a:rPr lang="en-US" sz="5200" dirty="0">
                <a:latin typeface="Calibri body"/>
              </a:rPr>
              <a:t> </a:t>
            </a:r>
            <a:r>
              <a:rPr lang="en-US" sz="5200" dirty="0" err="1">
                <a:latin typeface="Calibri body"/>
              </a:rPr>
              <a:t>Pertanyaan</a:t>
            </a:r>
            <a:r>
              <a:rPr lang="en-US" sz="5200" dirty="0">
                <a:latin typeface="Calibri body"/>
              </a:rPr>
              <a:t> dan/ </a:t>
            </a:r>
            <a:r>
              <a:rPr lang="en-US" sz="5200" dirty="0" err="1">
                <a:latin typeface="Calibri body"/>
              </a:rPr>
              <a:t>atau</a:t>
            </a:r>
            <a:r>
              <a:rPr lang="en-US" sz="5200" dirty="0">
                <a:latin typeface="Calibri body"/>
              </a:rPr>
              <a:t> </a:t>
            </a:r>
            <a:r>
              <a:rPr lang="en-US" sz="5200" dirty="0" err="1">
                <a:latin typeface="Calibri body"/>
              </a:rPr>
              <a:t>Pendapat</a:t>
            </a:r>
            <a:r>
              <a:rPr lang="en-US" sz="5200" dirty="0">
                <a:latin typeface="Calibri body"/>
              </a:rPr>
              <a:t> </a:t>
            </a:r>
            <a:r>
              <a:rPr lang="en-US" sz="5200" dirty="0" err="1">
                <a:latin typeface="Calibri body"/>
              </a:rPr>
              <a:t>dapat</a:t>
            </a:r>
            <a:r>
              <a:rPr lang="en-US" sz="5200" dirty="0">
                <a:latin typeface="Calibri body"/>
              </a:rPr>
              <a:t> </a:t>
            </a:r>
            <a:r>
              <a:rPr lang="en-US" sz="5200" dirty="0" err="1">
                <a:latin typeface="Calibri body"/>
              </a:rPr>
              <a:t>dilakukan</a:t>
            </a:r>
            <a:r>
              <a:rPr lang="en-US" sz="5200" dirty="0">
                <a:latin typeface="Calibri body"/>
              </a:rPr>
              <a:t> </a:t>
            </a:r>
            <a:r>
              <a:rPr lang="en-US" sz="5200" dirty="0" err="1">
                <a:latin typeface="Calibri body"/>
              </a:rPr>
              <a:t>secara</a:t>
            </a:r>
            <a:r>
              <a:rPr lang="en-US" sz="5200" dirty="0">
                <a:latin typeface="Calibri body"/>
              </a:rPr>
              <a:t> :</a:t>
            </a:r>
          </a:p>
          <a:p>
            <a:pPr marL="457200" lvl="1" indent="0" algn="just">
              <a:lnSpc>
                <a:spcPct val="120000"/>
              </a:lnSpc>
              <a:buSzPts val="1000"/>
              <a:buNone/>
            </a:pPr>
            <a:r>
              <a:rPr lang="en-US" sz="5200" dirty="0">
                <a:solidFill>
                  <a:srgbClr val="000000"/>
                </a:solidFill>
                <a:effectLst/>
                <a:latin typeface="Calibri body"/>
                <a:ea typeface="Arial" panose="020B0604020202020204" pitchFamily="34" charset="0"/>
              </a:rPr>
              <a:t>a.  </a:t>
            </a:r>
            <a:r>
              <a:rPr lang="en-US" sz="5200" dirty="0" err="1">
                <a:solidFill>
                  <a:srgbClr val="000000"/>
                </a:solidFill>
                <a:effectLst/>
                <a:latin typeface="Calibri body"/>
                <a:ea typeface="Arial" panose="020B0604020202020204" pitchFamily="34" charset="0"/>
              </a:rPr>
              <a:t>Langsung</a:t>
            </a:r>
            <a:endParaRPr lang="en-US" sz="5200" dirty="0">
              <a:solidFill>
                <a:srgbClr val="000000"/>
              </a:solidFill>
              <a:effectLst/>
              <a:latin typeface="Calibri body"/>
              <a:ea typeface="Arial" panose="020B0604020202020204" pitchFamily="34" charset="0"/>
            </a:endParaRPr>
          </a:p>
          <a:p>
            <a:pPr marL="457200" lvl="1" indent="0" algn="just">
              <a:lnSpc>
                <a:spcPct val="120000"/>
              </a:lnSpc>
              <a:buSzPts val="1000"/>
              <a:buNone/>
            </a:pPr>
            <a:r>
              <a:rPr lang="en-US" sz="5200" dirty="0">
                <a:effectLst/>
                <a:latin typeface="Calibri body"/>
                <a:ea typeface="Times New Roman" panose="02020603050405020304" pitchFamily="18" charset="0"/>
              </a:rPr>
              <a:t>     1. </a:t>
            </a:r>
            <a:r>
              <a:rPr lang="en-US" sz="5200" dirty="0" err="1">
                <a:effectLst/>
                <a:latin typeface="Calibri body"/>
                <a:ea typeface="Times New Roman" panose="02020603050405020304" pitchFamily="18" charset="0"/>
              </a:rPr>
              <a:t>Pertanyaan</a:t>
            </a:r>
            <a:r>
              <a:rPr lang="en-US" sz="5200" dirty="0">
                <a:effectLst/>
                <a:latin typeface="Calibri body"/>
                <a:ea typeface="Times New Roman" panose="02020603050405020304" pitchFamily="18" charset="0"/>
              </a:rPr>
              <a:t> yang </a:t>
            </a:r>
            <a:r>
              <a:rPr lang="en-US" sz="5200" dirty="0" err="1">
                <a:effectLst/>
                <a:latin typeface="Calibri body"/>
                <a:ea typeface="Times New Roman" panose="02020603050405020304" pitchFamily="18" charset="0"/>
              </a:rPr>
              <a:t>diajukan</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dapat</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dilakukan</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secara</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lisan</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maupun</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tertulis</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melalui</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mikrofon</a:t>
            </a:r>
            <a:r>
              <a:rPr lang="en-US" sz="5200" dirty="0">
                <a:effectLst/>
                <a:latin typeface="Calibri body"/>
                <a:ea typeface="Times New Roman" panose="02020603050405020304" pitchFamily="18" charset="0"/>
              </a:rPr>
              <a:t> yang </a:t>
            </a:r>
            <a:r>
              <a:rPr lang="en-US" sz="5200" dirty="0" err="1">
                <a:effectLst/>
                <a:latin typeface="Calibri body"/>
                <a:ea typeface="Times New Roman" panose="02020603050405020304" pitchFamily="18" charset="0"/>
              </a:rPr>
              <a:t>telah</a:t>
            </a:r>
            <a:r>
              <a:rPr lang="en-US" sz="5200" dirty="0">
                <a:effectLst/>
                <a:latin typeface="Calibri body"/>
                <a:ea typeface="Times New Roman" panose="02020603050405020304" pitchFamily="18" charset="0"/>
              </a:rPr>
              <a:t>  </a:t>
            </a:r>
            <a:r>
              <a:rPr lang="en-US" sz="5200" dirty="0" err="1">
                <a:effectLst/>
                <a:latin typeface="Calibri body"/>
                <a:ea typeface="Times New Roman" panose="02020603050405020304" pitchFamily="18" charset="0"/>
              </a:rPr>
              <a:t>disediakan</a:t>
            </a:r>
            <a:r>
              <a:rPr lang="en-US" sz="5200" dirty="0">
                <a:effectLst/>
                <a:latin typeface="Calibri body"/>
                <a:ea typeface="Times New Roman" panose="02020603050405020304" pitchFamily="18" charset="0"/>
              </a:rPr>
              <a:t>. </a:t>
            </a:r>
            <a:endParaRPr lang="en-ID" sz="5200" dirty="0">
              <a:latin typeface="Calibri body"/>
              <a:ea typeface="Times New Roman" panose="02020603050405020304" pitchFamily="18" charset="0"/>
            </a:endParaRPr>
          </a:p>
          <a:p>
            <a:pPr marL="457200" lvl="1" indent="0" algn="just">
              <a:lnSpc>
                <a:spcPct val="120000"/>
              </a:lnSpc>
              <a:buSzPts val="1000"/>
              <a:buNone/>
            </a:pPr>
            <a:r>
              <a:rPr lang="en-ID" sz="5200" dirty="0">
                <a:effectLst/>
                <a:latin typeface="Calibri body"/>
                <a:ea typeface="Times New Roman" panose="02020603050405020304" pitchFamily="18" charset="0"/>
                <a:cs typeface="Times New Roman" panose="02020603050405020304" pitchFamily="18" charset="0"/>
              </a:rPr>
              <a:t>     2. </a:t>
            </a:r>
            <a:r>
              <a:rPr lang="en-US" sz="5200" dirty="0" err="1">
                <a:effectLst/>
                <a:latin typeface="Calibri body"/>
                <a:ea typeface="Times New Roman" panose="02020603050405020304" pitchFamily="18" charset="0"/>
                <a:cs typeface="Times New Roman" panose="02020603050405020304" pitchFamily="18" charset="0"/>
              </a:rPr>
              <a:t>Sebelum</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mengajukan</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pertanyaan</a:t>
            </a:r>
            <a:r>
              <a:rPr lang="en-US" sz="5200" dirty="0">
                <a:effectLst/>
                <a:latin typeface="Calibri body"/>
                <a:ea typeface="Times New Roman" panose="02020603050405020304" pitchFamily="18" charset="0"/>
                <a:cs typeface="Times New Roman" panose="02020603050405020304" pitchFamily="18" charset="0"/>
              </a:rPr>
              <a:t>, para </a:t>
            </a:r>
            <a:r>
              <a:rPr lang="en-US" sz="5200" dirty="0" err="1">
                <a:effectLst/>
                <a:latin typeface="Calibri body"/>
                <a:ea typeface="Times New Roman" panose="02020603050405020304" pitchFamily="18" charset="0"/>
                <a:cs typeface="Times New Roman" panose="02020603050405020304" pitchFamily="18" charset="0"/>
              </a:rPr>
              <a:t>pemegang</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saham</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diminta</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untuk</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menyebutkan</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nama</a:t>
            </a:r>
            <a:r>
              <a:rPr lang="en-US" sz="5200" dirty="0">
                <a:effectLst/>
                <a:latin typeface="Calibri body"/>
                <a:ea typeface="Times New Roman" panose="02020603050405020304" pitchFamily="18" charset="0"/>
                <a:cs typeface="Times New Roman" panose="02020603050405020304" pitchFamily="18" charset="0"/>
              </a:rPr>
              <a:t> dan </a:t>
            </a:r>
            <a:r>
              <a:rPr lang="en-US" sz="5200" dirty="0" err="1">
                <a:effectLst/>
                <a:latin typeface="Calibri body"/>
                <a:ea typeface="Times New Roman" panose="02020603050405020304" pitchFamily="18" charset="0"/>
                <a:cs typeface="Times New Roman" panose="02020603050405020304" pitchFamily="18" charset="0"/>
              </a:rPr>
              <a:t>alamat</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serta</a:t>
            </a:r>
            <a:endParaRPr lang="en-US" sz="5200" dirty="0">
              <a:effectLst/>
              <a:latin typeface="Calibri body"/>
              <a:ea typeface="Times New Roman" panose="02020603050405020304" pitchFamily="18" charset="0"/>
              <a:cs typeface="Times New Roman" panose="02020603050405020304" pitchFamily="18" charset="0"/>
            </a:endParaRPr>
          </a:p>
          <a:p>
            <a:pPr marL="457200" lvl="1" indent="0" algn="just">
              <a:lnSpc>
                <a:spcPct val="120000"/>
              </a:lnSpc>
              <a:buSzPts val="1000"/>
              <a:buNone/>
            </a:pP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jumlah</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saham</a:t>
            </a:r>
            <a:r>
              <a:rPr lang="en-US" sz="5200" dirty="0">
                <a:effectLst/>
                <a:latin typeface="Calibri body"/>
                <a:ea typeface="Times New Roman" panose="02020603050405020304" pitchFamily="18" charset="0"/>
                <a:cs typeface="Times New Roman" panose="02020603050405020304" pitchFamily="18" charset="0"/>
              </a:rPr>
              <a:t> yang </a:t>
            </a:r>
            <a:r>
              <a:rPr lang="en-US" sz="5200" dirty="0" err="1">
                <a:effectLst/>
                <a:latin typeface="Calibri body"/>
                <a:ea typeface="Times New Roman" panose="02020603050405020304" pitchFamily="18" charset="0"/>
                <a:cs typeface="Times New Roman" panose="02020603050405020304" pitchFamily="18" charset="0"/>
              </a:rPr>
              <a:t>dimiliki</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atau</a:t>
            </a:r>
            <a:r>
              <a:rPr lang="en-US" sz="5200" dirty="0">
                <a:effectLst/>
                <a:latin typeface="Calibri body"/>
                <a:ea typeface="Times New Roman" panose="02020603050405020304" pitchFamily="18" charset="0"/>
                <a:cs typeface="Times New Roman" panose="02020603050405020304" pitchFamily="18" charset="0"/>
              </a:rPr>
              <a:t> </a:t>
            </a:r>
            <a:r>
              <a:rPr lang="en-US" sz="5200" dirty="0" err="1">
                <a:effectLst/>
                <a:latin typeface="Calibri body"/>
                <a:ea typeface="Times New Roman" panose="02020603050405020304" pitchFamily="18" charset="0"/>
                <a:cs typeface="Times New Roman" panose="02020603050405020304" pitchFamily="18" charset="0"/>
              </a:rPr>
              <a:t>diwakilinya</a:t>
            </a:r>
            <a:r>
              <a:rPr lang="en-US" sz="5200" dirty="0">
                <a:effectLst/>
                <a:latin typeface="Calibri body"/>
                <a:ea typeface="Times New Roman" panose="02020603050405020304" pitchFamily="18" charset="0"/>
                <a:cs typeface="Times New Roman" panose="02020603050405020304" pitchFamily="18" charset="0"/>
              </a:rPr>
              <a:t>.</a:t>
            </a:r>
            <a:r>
              <a:rPr lang="en-US" sz="5200" dirty="0">
                <a:solidFill>
                  <a:srgbClr val="000000"/>
                </a:solidFill>
                <a:latin typeface="Calibri body"/>
                <a:ea typeface="Arial" panose="020B0604020202020204" pitchFamily="34" charset="0"/>
                <a:cs typeface="Times New Roman" panose="02020603050405020304" pitchFamily="18" charset="0"/>
              </a:rPr>
              <a:t> </a:t>
            </a:r>
            <a:endParaRPr lang="en-US" sz="5200" dirty="0">
              <a:solidFill>
                <a:srgbClr val="000000"/>
              </a:solidFill>
              <a:effectLst/>
              <a:latin typeface="Calibri body"/>
              <a:ea typeface="Arial" panose="020B0604020202020204" pitchFamily="34" charset="0"/>
            </a:endParaRPr>
          </a:p>
          <a:p>
            <a:pPr marL="457200" lvl="1" indent="0" algn="just">
              <a:lnSpc>
                <a:spcPct val="120000"/>
              </a:lnSpc>
              <a:buSzPts val="1000"/>
              <a:buNone/>
            </a:pPr>
            <a:r>
              <a:rPr lang="en-US" sz="5200" dirty="0">
                <a:solidFill>
                  <a:srgbClr val="000000"/>
                </a:solidFill>
                <a:effectLst/>
                <a:latin typeface="Calibri body"/>
                <a:ea typeface="Arial" panose="020B0604020202020204" pitchFamily="34" charset="0"/>
              </a:rPr>
              <a:t>b.   </a:t>
            </a:r>
            <a:r>
              <a:rPr lang="en-US" sz="5200" dirty="0" err="1">
                <a:solidFill>
                  <a:srgbClr val="000000"/>
                </a:solidFill>
                <a:effectLst/>
                <a:latin typeface="Calibri body"/>
                <a:ea typeface="Arial" panose="020B0604020202020204" pitchFamily="34" charset="0"/>
              </a:rPr>
              <a:t>Elektronik</a:t>
            </a:r>
            <a:endParaRPr lang="en-ID" sz="5200" dirty="0">
              <a:solidFill>
                <a:srgbClr val="000000"/>
              </a:solidFill>
              <a:latin typeface="Calibri body"/>
              <a:ea typeface="Arial" panose="020B0604020202020204" pitchFamily="34" charset="0"/>
            </a:endParaRPr>
          </a:p>
          <a:p>
            <a:pPr marL="457200" lvl="1" indent="0">
              <a:lnSpc>
                <a:spcPct val="120000"/>
              </a:lnSpc>
              <a:buSzPts val="1000"/>
              <a:buNone/>
            </a:pPr>
            <a:r>
              <a:rPr lang="en-US" sz="5200" dirty="0">
                <a:effectLst/>
                <a:latin typeface="Calibri body"/>
                <a:ea typeface="Arial" panose="020B0604020202020204" pitchFamily="34" charset="0"/>
              </a:rPr>
              <a:t>       1.  </a:t>
            </a:r>
            <a:r>
              <a:rPr lang="en-US" sz="5200" dirty="0" err="1">
                <a:effectLst/>
                <a:latin typeface="Calibri body"/>
                <a:ea typeface="Arial" panose="020B0604020202020204" pitchFamily="34" charset="0"/>
              </a:rPr>
              <a:t>Pemegang</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saham</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penerima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kuasa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memiliki</a:t>
            </a:r>
            <a:r>
              <a:rPr lang="en-US" sz="5200" dirty="0">
                <a:effectLst/>
                <a:latin typeface="Calibri body"/>
                <a:ea typeface="Arial" panose="020B0604020202020204" pitchFamily="34" charset="0"/>
              </a:rPr>
              <a:t> 3 (</a:t>
            </a:r>
            <a:r>
              <a:rPr lang="en-US" sz="5200" dirty="0" err="1">
                <a:latin typeface="Calibri body"/>
                <a:ea typeface="Arial" panose="020B0604020202020204" pitchFamily="34" charset="0"/>
              </a:rPr>
              <a:t>tiga</a:t>
            </a:r>
            <a:r>
              <a:rPr lang="en-US" sz="5200" dirty="0">
                <a:effectLst/>
                <a:latin typeface="Calibri body"/>
                <a:ea typeface="Arial" panose="020B0604020202020204" pitchFamily="34" charset="0"/>
              </a:rPr>
              <a:t>) kali </a:t>
            </a:r>
            <a:r>
              <a:rPr lang="en-US" sz="5200" dirty="0" err="1">
                <a:effectLst/>
                <a:latin typeface="Calibri body"/>
                <a:ea typeface="Arial" panose="020B0604020202020204" pitchFamily="34" charset="0"/>
              </a:rPr>
              <a:t>kesempatan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untuk</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menyampaikan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pertanyaan</a:t>
            </a:r>
            <a:endParaRPr lang="en-US" sz="5200" dirty="0">
              <a:effectLst/>
              <a:latin typeface="Calibri body"/>
              <a:ea typeface="Arial" panose="020B0604020202020204" pitchFamily="34" charset="0"/>
            </a:endParaRP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dan/</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pendapat</a:t>
            </a:r>
            <a:r>
              <a:rPr lang="en-US" sz="5200" dirty="0">
                <a:effectLst/>
                <a:latin typeface="Calibri body"/>
                <a:ea typeface="Arial" panose="020B0604020202020204" pitchFamily="34" charset="0"/>
              </a:rPr>
              <a:t> pada </a:t>
            </a:r>
            <a:r>
              <a:rPr lang="en-US" sz="5200" dirty="0" err="1">
                <a:effectLst/>
                <a:latin typeface="Calibri body"/>
                <a:ea typeface="Arial" panose="020B0604020202020204" pitchFamily="34" charset="0"/>
              </a:rPr>
              <a:t>setiap</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sesi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diskusi</a:t>
            </a:r>
            <a:r>
              <a:rPr lang="en-US" sz="5200" dirty="0">
                <a:effectLst/>
                <a:latin typeface="Calibri body"/>
                <a:ea typeface="Arial" panose="020B0604020202020204" pitchFamily="34" charset="0"/>
              </a:rPr>
              <a:t> per </a:t>
            </a:r>
            <a:r>
              <a:rPr lang="en-US" sz="5200" dirty="0" err="1">
                <a:effectLst/>
                <a:latin typeface="Calibri body"/>
                <a:ea typeface="Arial" panose="020B0604020202020204" pitchFamily="34" charset="0"/>
              </a:rPr>
              <a:t>mata</a:t>
            </a:r>
            <a:r>
              <a:rPr lang="en-US" sz="5200" dirty="0">
                <a:effectLst/>
                <a:latin typeface="Calibri body"/>
                <a:ea typeface="Arial" panose="020B0604020202020204" pitchFamily="34" charset="0"/>
              </a:rPr>
              <a:t> acara </a:t>
            </a:r>
            <a:r>
              <a:rPr lang="en-US" sz="5200" dirty="0" err="1">
                <a:effectLst/>
                <a:latin typeface="Calibri body"/>
                <a:ea typeface="Arial" panose="020B0604020202020204" pitchFamily="34" charset="0"/>
              </a:rPr>
              <a:t>Rapat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Pertanyaan</a:t>
            </a:r>
            <a:r>
              <a:rPr lang="en-US" sz="5200" dirty="0">
                <a:effectLst/>
                <a:latin typeface="Calibri body"/>
                <a:ea typeface="Arial" panose="020B0604020202020204" pitchFamily="34" charset="0"/>
              </a:rPr>
              <a:t> dan/</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pendapat</a:t>
            </a:r>
            <a:r>
              <a:rPr lang="en-US" sz="5200" dirty="0">
                <a:effectLst/>
                <a:latin typeface="Calibri body"/>
                <a:ea typeface="Arial" panose="020B0604020202020204" pitchFamily="34" charset="0"/>
              </a:rPr>
              <a:t> per </a:t>
            </a:r>
            <a:r>
              <a:rPr lang="en-US" sz="5200" dirty="0" err="1">
                <a:effectLst/>
                <a:latin typeface="Calibri body"/>
                <a:ea typeface="Arial" panose="020B0604020202020204" pitchFamily="34" charset="0"/>
              </a:rPr>
              <a:t>mata</a:t>
            </a:r>
            <a:endParaRPr lang="en-US" sz="5200" dirty="0">
              <a:effectLst/>
              <a:latin typeface="Calibri body"/>
              <a:ea typeface="Arial" panose="020B0604020202020204" pitchFamily="34" charset="0"/>
            </a:endParaRP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acara. </a:t>
            </a:r>
            <a:r>
              <a:rPr lang="en-US" sz="5200" dirty="0" err="1">
                <a:effectLst/>
                <a:latin typeface="Calibri body"/>
                <a:ea typeface="Arial" panose="020B0604020202020204" pitchFamily="34" charset="0"/>
              </a:rPr>
              <a:t>Rapat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disampaikan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secara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tertulis</a:t>
            </a:r>
            <a:r>
              <a:rPr lang="en-US" sz="5200" dirty="0">
                <a:effectLst/>
                <a:latin typeface="Calibri body"/>
                <a:ea typeface="Arial" panose="020B0604020202020204" pitchFamily="34" charset="0"/>
              </a:rPr>
              <a:t> oleh </a:t>
            </a:r>
            <a:r>
              <a:rPr lang="en-US" sz="5200" dirty="0" err="1">
                <a:effectLst/>
                <a:latin typeface="Calibri body"/>
                <a:ea typeface="Arial" panose="020B0604020202020204" pitchFamily="34" charset="0"/>
              </a:rPr>
              <a:t>pemegang</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saham</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penerima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kuasa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dengan</a:t>
            </a:r>
            <a:endParaRPr lang="en-US" sz="5200" dirty="0">
              <a:effectLst/>
              <a:latin typeface="Calibri body"/>
              <a:ea typeface="Arial" panose="020B0604020202020204" pitchFamily="34" charset="0"/>
            </a:endParaRP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menggunakan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fitur</a:t>
            </a:r>
            <a:r>
              <a:rPr lang="en-US" sz="5200" dirty="0">
                <a:effectLst/>
                <a:latin typeface="Calibri body"/>
                <a:ea typeface="Arial" panose="020B0604020202020204" pitchFamily="34" charset="0"/>
              </a:rPr>
              <a:t> </a:t>
            </a:r>
            <a:r>
              <a:rPr lang="en-US" sz="5200" i="1" dirty="0">
                <a:effectLst/>
                <a:latin typeface="Calibri body"/>
                <a:ea typeface="Arial" panose="020B0604020202020204" pitchFamily="34" charset="0"/>
              </a:rPr>
              <a:t>chat </a:t>
            </a:r>
            <a:r>
              <a:rPr lang="en-US" sz="5200" dirty="0">
                <a:effectLst/>
                <a:latin typeface="Calibri body"/>
                <a:ea typeface="Arial" panose="020B0604020202020204" pitchFamily="34" charset="0"/>
              </a:rPr>
              <a:t>pada </a:t>
            </a:r>
            <a:r>
              <a:rPr lang="en-US" sz="5200" dirty="0" err="1">
                <a:effectLst/>
                <a:latin typeface="Calibri body"/>
                <a:ea typeface="Arial" panose="020B0604020202020204" pitchFamily="34" charset="0"/>
              </a:rPr>
              <a:t>kolom</a:t>
            </a:r>
            <a:r>
              <a:rPr lang="en-US" sz="5200" dirty="0">
                <a:effectLst/>
                <a:latin typeface="Calibri body"/>
                <a:ea typeface="Arial" panose="020B0604020202020204" pitchFamily="34" charset="0"/>
              </a:rPr>
              <a:t> ‘Electronic Opinions’ yang </a:t>
            </a:r>
            <a:r>
              <a:rPr lang="en-US" sz="5200" dirty="0" err="1">
                <a:effectLst/>
                <a:latin typeface="Calibri body"/>
                <a:ea typeface="Arial" panose="020B0604020202020204" pitchFamily="34" charset="0"/>
              </a:rPr>
              <a:t>tersedia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dalam</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layar</a:t>
            </a:r>
            <a:r>
              <a:rPr lang="en-US" sz="5200" dirty="0">
                <a:effectLst/>
                <a:latin typeface="Calibri body"/>
                <a:ea typeface="Arial" panose="020B0604020202020204" pitchFamily="34" charset="0"/>
              </a:rPr>
              <a:t> E-meeting Hall di </a:t>
            </a:r>
            <a:r>
              <a:rPr lang="en-US" sz="5200" dirty="0" err="1">
                <a:effectLst/>
                <a:latin typeface="Calibri body"/>
                <a:ea typeface="Arial" panose="020B0604020202020204" pitchFamily="34" charset="0"/>
              </a:rPr>
              <a:t>aplikasi</a:t>
            </a:r>
            <a:endParaRPr lang="en-US" sz="5200" dirty="0">
              <a:effectLst/>
              <a:latin typeface="Calibri body"/>
              <a:ea typeface="Arial" panose="020B0604020202020204" pitchFamily="34" charset="0"/>
            </a:endParaRP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b="1" dirty="0" err="1">
                <a:effectLst/>
                <a:latin typeface="Calibri body"/>
                <a:ea typeface="Arial" panose="020B0604020202020204" pitchFamily="34" charset="0"/>
              </a:rPr>
              <a:t>eASY.KSEI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Pemberian</a:t>
            </a:r>
            <a:r>
              <a:rPr lang="en-US" sz="5200" dirty="0">
                <a:latin typeface="Calibri body"/>
                <a:ea typeface="Arial" panose="020B0604020202020204" pitchFamily="34" charset="0"/>
              </a:rPr>
              <a:t> </a:t>
            </a:r>
            <a:r>
              <a:rPr lang="en-US" sz="5200" dirty="0" err="1">
                <a:effectLst/>
                <a:latin typeface="Calibri body"/>
                <a:ea typeface="Arial" panose="020B0604020202020204" pitchFamily="34" charset="0"/>
              </a:rPr>
              <a:t>pertanyaan</a:t>
            </a:r>
            <a:r>
              <a:rPr lang="en-US" sz="5200" dirty="0">
                <a:effectLst/>
                <a:latin typeface="Calibri body"/>
                <a:ea typeface="Arial" panose="020B0604020202020204" pitchFamily="34" charset="0"/>
              </a:rPr>
              <a:t> dan/</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pendapat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dilakukan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selama</a:t>
            </a:r>
            <a:r>
              <a:rPr lang="en-US" sz="5200" dirty="0">
                <a:effectLst/>
                <a:latin typeface="Calibri body"/>
                <a:ea typeface="Arial" panose="020B0604020202020204" pitchFamily="34" charset="0"/>
              </a:rPr>
              <a:t> status </a:t>
            </a:r>
            <a:r>
              <a:rPr lang="en-US" sz="5200" dirty="0" err="1">
                <a:effectLst/>
                <a:latin typeface="Calibri body"/>
                <a:ea typeface="Arial" panose="020B0604020202020204" pitchFamily="34" charset="0"/>
              </a:rPr>
              <a:t>pelaksanaan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Rapat</a:t>
            </a:r>
            <a:r>
              <a:rPr lang="en-US" sz="5200" dirty="0">
                <a:effectLst/>
                <a:latin typeface="Calibri body"/>
                <a:ea typeface="Arial" panose="020B0604020202020204" pitchFamily="34" charset="0"/>
              </a:rPr>
              <a:t> pada</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kolom</a:t>
            </a:r>
            <a:r>
              <a:rPr lang="en-US" sz="5200" dirty="0">
                <a:effectLst/>
                <a:latin typeface="Calibri body"/>
                <a:ea typeface="Arial" panose="020B0604020202020204" pitchFamily="34" charset="0"/>
              </a:rPr>
              <a:t> ‘General Meeting Flow Text’ </a:t>
            </a:r>
            <a:r>
              <a:rPr lang="en-US" sz="5200" dirty="0" err="1">
                <a:effectLst/>
                <a:latin typeface="Calibri body"/>
                <a:ea typeface="Arial" panose="020B0604020202020204" pitchFamily="34" charset="0"/>
              </a:rPr>
              <a:t>adalah</a:t>
            </a:r>
            <a:r>
              <a:rPr lang="en-US" sz="5200" dirty="0">
                <a:effectLst/>
                <a:latin typeface="Calibri body"/>
                <a:ea typeface="Arial" panose="020B0604020202020204" pitchFamily="34" charset="0"/>
              </a:rPr>
              <a:t> </a:t>
            </a:r>
            <a:r>
              <a:rPr lang="en-US" sz="5200" i="1" dirty="0">
                <a:effectLst/>
                <a:latin typeface="Calibri body"/>
                <a:ea typeface="Arial" panose="020B0604020202020204" pitchFamily="34" charset="0"/>
              </a:rPr>
              <a:t>“Discussion started for agenda item no. [ ]”</a:t>
            </a:r>
            <a:r>
              <a:rPr lang="en-US" sz="5200" dirty="0">
                <a:effectLst/>
                <a:latin typeface="Calibri body"/>
                <a:ea typeface="Arial" panose="020B0604020202020204" pitchFamily="34" charset="0"/>
              </a:rPr>
              <a:t>. </a:t>
            </a:r>
            <a:endParaRPr lang="en-ID" sz="5200" dirty="0">
              <a:latin typeface="Calibri body"/>
              <a:ea typeface="Arial" panose="020B0604020202020204" pitchFamily="34" charset="0"/>
            </a:endParaRPr>
          </a:p>
          <a:p>
            <a:pPr marL="457200" lvl="1" indent="0">
              <a:lnSpc>
                <a:spcPct val="120000"/>
              </a:lnSpc>
              <a:buSzPts val="1000"/>
              <a:buNone/>
            </a:pPr>
            <a:r>
              <a:rPr lang="en-ID" sz="5200" dirty="0">
                <a:effectLst/>
                <a:latin typeface="Calibri body"/>
                <a:ea typeface="Arial" panose="020B0604020202020204" pitchFamily="34" charset="0"/>
              </a:rPr>
              <a:t>        </a:t>
            </a:r>
            <a:r>
              <a:rPr lang="en-US" sz="5200" dirty="0">
                <a:effectLst/>
                <a:latin typeface="Calibri body"/>
                <a:ea typeface="Arial" panose="020B0604020202020204" pitchFamily="34" charset="0"/>
              </a:rPr>
              <a:t>2.  </a:t>
            </a:r>
            <a:r>
              <a:rPr lang="en-US" sz="5200" dirty="0" err="1">
                <a:effectLst/>
                <a:latin typeface="Calibri body"/>
                <a:ea typeface="Arial" panose="020B0604020202020204" pitchFamily="34" charset="0"/>
              </a:rPr>
              <a:t>Penentuan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mekanisme</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pelaksanaan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diskusi</a:t>
            </a:r>
            <a:r>
              <a:rPr lang="en-US" sz="5200" dirty="0">
                <a:effectLst/>
                <a:latin typeface="Calibri body"/>
                <a:ea typeface="Arial" panose="020B0604020202020204" pitchFamily="34" charset="0"/>
              </a:rPr>
              <a:t> per </a:t>
            </a:r>
            <a:r>
              <a:rPr lang="en-US" sz="5200" dirty="0" err="1">
                <a:effectLst/>
                <a:latin typeface="Calibri body"/>
                <a:ea typeface="Arial" panose="020B0604020202020204" pitchFamily="34" charset="0"/>
              </a:rPr>
              <a:t>mata</a:t>
            </a:r>
            <a:r>
              <a:rPr lang="en-US" sz="5200" dirty="0">
                <a:effectLst/>
                <a:latin typeface="Calibri body"/>
                <a:ea typeface="Arial" panose="020B0604020202020204" pitchFamily="34" charset="0"/>
              </a:rPr>
              <a:t> acara </a:t>
            </a:r>
            <a:r>
              <a:rPr lang="en-US" sz="5200" dirty="0" err="1">
                <a:effectLst/>
                <a:latin typeface="Calibri body"/>
                <a:ea typeface="Arial" panose="020B0604020202020204" pitchFamily="34" charset="0"/>
              </a:rPr>
              <a:t>Rapat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secara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tertulis</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melalui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layar</a:t>
            </a:r>
            <a:r>
              <a:rPr lang="en-US" sz="5200" dirty="0">
                <a:effectLst/>
                <a:latin typeface="Calibri body"/>
                <a:ea typeface="Arial" panose="020B0604020202020204" pitchFamily="34" charset="0"/>
              </a:rPr>
              <a:t> E-meeting Hall di</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aplikasi</a:t>
            </a:r>
            <a:r>
              <a:rPr lang="en-US" sz="5200" dirty="0">
                <a:latin typeface="Calibri body"/>
                <a:ea typeface="Arial" panose="020B0604020202020204" pitchFamily="34" charset="0"/>
              </a:rPr>
              <a:t> </a:t>
            </a:r>
            <a:r>
              <a:rPr lang="en-US" sz="5200" b="1" dirty="0" err="1">
                <a:effectLst/>
                <a:latin typeface="Calibri body"/>
                <a:ea typeface="Arial" panose="020B0604020202020204" pitchFamily="34" charset="0"/>
              </a:rPr>
              <a:t>eASY.KSEI</a:t>
            </a:r>
            <a:r>
              <a:rPr lang="en-US" sz="5200" b="1"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merupakan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kewenangan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bagi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setiap</a:t>
            </a:r>
            <a:r>
              <a:rPr lang="en-US" sz="5200" dirty="0">
                <a:effectLst/>
                <a:latin typeface="Calibri body"/>
                <a:ea typeface="Arial" panose="020B0604020202020204" pitchFamily="34" charset="0"/>
              </a:rPr>
              <a:t> Perseroan dan </a:t>
            </a:r>
            <a:r>
              <a:rPr lang="en-US" sz="5200" dirty="0" err="1">
                <a:effectLst/>
                <a:latin typeface="Calibri body"/>
                <a:ea typeface="Arial" panose="020B0604020202020204" pitchFamily="34" charset="0"/>
              </a:rPr>
              <a:t>hal</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tersebut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akan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dituangkan</a:t>
            </a:r>
            <a:r>
              <a:rPr lang="en-US" sz="5200" dirty="0">
                <a:effectLst/>
                <a:latin typeface="Calibri body"/>
                <a:ea typeface="Arial" panose="020B0604020202020204" pitchFamily="34" charset="0"/>
              </a:rPr>
              <a:t> Perseroan</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dalam</a:t>
            </a:r>
            <a:r>
              <a:rPr lang="en-US" sz="5200" dirty="0">
                <a:effectLst/>
                <a:latin typeface="Calibri body"/>
                <a:ea typeface="Arial" panose="020B0604020202020204" pitchFamily="34" charset="0"/>
              </a:rPr>
              <a:t> Tata </a:t>
            </a:r>
            <a:r>
              <a:rPr lang="en-US" sz="5200" dirty="0" err="1">
                <a:effectLst/>
                <a:latin typeface="Calibri body"/>
                <a:ea typeface="Arial" panose="020B0604020202020204" pitchFamily="34" charset="0"/>
              </a:rPr>
              <a:t>Tertiib</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Pelaksanaan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Rapat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melalui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aplikasi</a:t>
            </a:r>
            <a:r>
              <a:rPr lang="en-US" sz="5200" b="1" dirty="0">
                <a:effectLst/>
                <a:latin typeface="Calibri body"/>
                <a:ea typeface="Arial" panose="020B0604020202020204" pitchFamily="34" charset="0"/>
              </a:rPr>
              <a:t> </a:t>
            </a:r>
            <a:r>
              <a:rPr lang="en-US" sz="5200" b="1" dirty="0" err="1">
                <a:effectLst/>
                <a:latin typeface="Calibri body"/>
                <a:ea typeface="Arial" panose="020B0604020202020204" pitchFamily="34" charset="0"/>
              </a:rPr>
              <a:t>eASY.KSEI</a:t>
            </a:r>
            <a:r>
              <a:rPr lang="en-US" sz="5200" dirty="0">
                <a:effectLst/>
                <a:latin typeface="Calibri body"/>
                <a:ea typeface="Arial" panose="020B0604020202020204" pitchFamily="34" charset="0"/>
              </a:rPr>
              <a:t>.</a:t>
            </a:r>
            <a:endParaRPr lang="en-ID" sz="5200" dirty="0">
              <a:latin typeface="Calibri body"/>
              <a:ea typeface="Arial" panose="020B0604020202020204" pitchFamily="34" charset="0"/>
            </a:endParaRPr>
          </a:p>
          <a:p>
            <a:pPr marL="457200" lvl="1" indent="0">
              <a:lnSpc>
                <a:spcPct val="120000"/>
              </a:lnSpc>
              <a:buSzPts val="1000"/>
              <a:buNone/>
            </a:pPr>
            <a:r>
              <a:rPr lang="en-ID" sz="5200" dirty="0">
                <a:effectLst/>
                <a:latin typeface="Calibri body"/>
                <a:ea typeface="Arial" panose="020B0604020202020204" pitchFamily="34" charset="0"/>
              </a:rPr>
              <a:t>        3.  </a:t>
            </a:r>
            <a:r>
              <a:rPr lang="en-US" sz="5200" dirty="0" err="1">
                <a:effectLst/>
                <a:latin typeface="Calibri body"/>
                <a:ea typeface="Arial" panose="020B0604020202020204" pitchFamily="34" charset="0"/>
              </a:rPr>
              <a:t>Bagi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penerima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kuasa</a:t>
            </a:r>
            <a:r>
              <a:rPr lang="en-US" sz="5200" dirty="0">
                <a:effectLst/>
                <a:latin typeface="Calibri body"/>
                <a:ea typeface="Arial" panose="020B0604020202020204" pitchFamily="34" charset="0"/>
              </a:rPr>
              <a:t> yang </a:t>
            </a:r>
            <a:r>
              <a:rPr lang="en-US" sz="5200" dirty="0" err="1">
                <a:effectLst/>
                <a:latin typeface="Calibri body"/>
                <a:ea typeface="Arial" panose="020B0604020202020204" pitchFamily="34" charset="0"/>
              </a:rPr>
              <a:t>hadir</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secara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elektronik</a:t>
            </a:r>
            <a:r>
              <a:rPr lang="en-US" sz="5200" dirty="0">
                <a:effectLst/>
                <a:latin typeface="Calibri body"/>
                <a:ea typeface="Arial" panose="020B0604020202020204" pitchFamily="34" charset="0"/>
              </a:rPr>
              <a:t> dan </a:t>
            </a:r>
            <a:r>
              <a:rPr lang="en-US" sz="5200" dirty="0" err="1">
                <a:effectLst/>
                <a:latin typeface="Calibri body"/>
                <a:ea typeface="Arial" panose="020B0604020202020204" pitchFamily="34" charset="0"/>
              </a:rPr>
              <a:t>akan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menyampaikan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pertanyaan</a:t>
            </a:r>
            <a:r>
              <a:rPr lang="en-US" sz="5200" dirty="0">
                <a:effectLst/>
                <a:latin typeface="Calibri body"/>
                <a:ea typeface="Arial" panose="020B0604020202020204" pitchFamily="34" charset="0"/>
              </a:rPr>
              <a:t> dan/</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pendapat</a:t>
            </a:r>
            <a:endParaRPr lang="en-US" sz="5200" dirty="0">
              <a:effectLst/>
              <a:latin typeface="Calibri body"/>
              <a:ea typeface="Arial" panose="020B0604020202020204" pitchFamily="34" charset="0"/>
            </a:endParaRP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pemegang</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sahamnya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selama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sesi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diskusi</a:t>
            </a:r>
            <a:r>
              <a:rPr lang="en-US" sz="5200" dirty="0">
                <a:effectLst/>
                <a:latin typeface="Calibri body"/>
                <a:ea typeface="Arial" panose="020B0604020202020204" pitchFamily="34" charset="0"/>
              </a:rPr>
              <a:t> per </a:t>
            </a:r>
            <a:r>
              <a:rPr lang="en-US" sz="5200" dirty="0" err="1">
                <a:effectLst/>
                <a:latin typeface="Calibri body"/>
                <a:ea typeface="Arial" panose="020B0604020202020204" pitchFamily="34" charset="0"/>
              </a:rPr>
              <a:t>mata</a:t>
            </a:r>
            <a:r>
              <a:rPr lang="en-US" sz="5200" dirty="0">
                <a:effectLst/>
                <a:latin typeface="Calibri body"/>
                <a:ea typeface="Arial" panose="020B0604020202020204" pitchFamily="34" charset="0"/>
              </a:rPr>
              <a:t> acara </a:t>
            </a:r>
            <a:r>
              <a:rPr lang="en-US" sz="5200" dirty="0" err="1">
                <a:effectLst/>
                <a:latin typeface="Calibri body"/>
                <a:ea typeface="Arial" panose="020B0604020202020204" pitchFamily="34" charset="0"/>
              </a:rPr>
              <a:t>Rapat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berlangsung</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maka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diwajibkan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untuk</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menuliskan</a:t>
            </a:r>
            <a:endParaRPr lang="en-US" sz="5200" dirty="0">
              <a:effectLst/>
              <a:latin typeface="Calibri body"/>
              <a:ea typeface="Arial" panose="020B0604020202020204" pitchFamily="34" charset="0"/>
            </a:endParaRP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nama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pemegang</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saham</a:t>
            </a:r>
            <a:r>
              <a:rPr lang="en-US" sz="5200" dirty="0">
                <a:effectLst/>
                <a:latin typeface="Calibri body"/>
                <a:ea typeface="Arial" panose="020B0604020202020204" pitchFamily="34" charset="0"/>
              </a:rPr>
              <a:t> dan </a:t>
            </a:r>
            <a:r>
              <a:rPr lang="en-US" sz="5200" dirty="0" err="1">
                <a:effectLst/>
                <a:latin typeface="Calibri body"/>
                <a:ea typeface="Arial" panose="020B0604020202020204" pitchFamily="34" charset="0"/>
              </a:rPr>
              <a:t>besar</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kepemilikan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sahamnya</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lalu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diikuti</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dengan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pertanyaan</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atau</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pendapat</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terkait</a:t>
            </a:r>
            <a:r>
              <a:rPr lang="en-US" sz="5200" dirty="0">
                <a:effectLst/>
                <a:latin typeface="Calibri body"/>
                <a:ea typeface="Arial" panose="020B0604020202020204" pitchFamily="34" charset="0"/>
              </a:rPr>
              <a:t>.  </a:t>
            </a:r>
            <a:endParaRPr lang="en-ID" sz="5200" dirty="0">
              <a:effectLst/>
              <a:latin typeface="Calibri body"/>
              <a:ea typeface="Arial" panose="020B0604020202020204" pitchFamily="34" charset="0"/>
            </a:endParaRPr>
          </a:p>
          <a:p>
            <a:pPr marL="0" indent="0">
              <a:buNone/>
            </a:pPr>
            <a:endParaRPr lang="en-US" sz="5200" dirty="0">
              <a:latin typeface="Calibri body"/>
            </a:endParaRPr>
          </a:p>
          <a:p>
            <a:pPr marL="0" indent="0">
              <a:buNone/>
            </a:pPr>
            <a:endParaRPr lang="en-US" sz="4800" dirty="0"/>
          </a:p>
          <a:p>
            <a:pPr marL="0" indent="0">
              <a:buNone/>
            </a:pPr>
            <a:endParaRPr lang="en-US" sz="4800" dirty="0"/>
          </a:p>
          <a:p>
            <a:pPr marL="0" indent="0">
              <a:buNone/>
            </a:pPr>
            <a:endParaRPr lang="en-US" sz="4800" dirty="0"/>
          </a:p>
          <a:p>
            <a:pPr marL="0" indent="0">
              <a:buNone/>
            </a:pPr>
            <a:endParaRPr lang="en-US" sz="4800" dirty="0"/>
          </a:p>
          <a:p>
            <a:pPr marL="0" indent="0">
              <a:buNone/>
            </a:pPr>
            <a:endParaRPr lang="en-US" sz="4800" dirty="0"/>
          </a:p>
          <a:p>
            <a:pPr marL="0" indent="0">
              <a:buNone/>
            </a:pPr>
            <a:endParaRPr lang="en-US" sz="4800" dirty="0"/>
          </a:p>
          <a:p>
            <a:pPr>
              <a:buAutoNum type="alphaLcPeriod"/>
            </a:pPr>
            <a:endParaRPr lang="en-ID" sz="1600" dirty="0"/>
          </a:p>
        </p:txBody>
      </p:sp>
    </p:spTree>
    <p:extLst>
      <p:ext uri="{BB962C8B-B14F-4D97-AF65-F5344CB8AC3E}">
        <p14:creationId xmlns:p14="http://schemas.microsoft.com/office/powerpoint/2010/main" val="99180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F6E2120-F5B5-4C9A-B428-E782C01E305A}"/>
              </a:ext>
            </a:extLst>
          </p:cNvPr>
          <p:cNvSpPr txBox="1"/>
          <p:nvPr/>
        </p:nvSpPr>
        <p:spPr>
          <a:xfrm>
            <a:off x="0" y="476672"/>
            <a:ext cx="8820472" cy="5245731"/>
          </a:xfrm>
          <a:prstGeom prst="rect">
            <a:avLst/>
          </a:prstGeom>
          <a:noFill/>
        </p:spPr>
        <p:txBody>
          <a:bodyPr wrap="square">
            <a:spAutoFit/>
          </a:bodyPr>
          <a:lstStyle/>
          <a:p>
            <a:pPr lvl="1" algn="just">
              <a:lnSpc>
                <a:spcPct val="120000"/>
              </a:lnSpc>
              <a:buSzPts val="1000"/>
            </a:pPr>
            <a:r>
              <a:rPr lang="en-US" sz="1400" dirty="0">
                <a:solidFill>
                  <a:srgbClr val="000000"/>
                </a:solidFill>
                <a:effectLst/>
                <a:latin typeface="Arial" panose="020B0604020202020204" pitchFamily="34" charset="0"/>
                <a:ea typeface="Arial" panose="020B0604020202020204" pitchFamily="34" charset="0"/>
              </a:rPr>
              <a:t>6</a:t>
            </a:r>
            <a:r>
              <a:rPr lang="en-US" sz="1400" dirty="0">
                <a:solidFill>
                  <a:srgbClr val="000000"/>
                </a:solidFill>
                <a:effectLst/>
                <a:latin typeface="Calibri body"/>
                <a:ea typeface="Arial" panose="020B0604020202020204" pitchFamily="34" charset="0"/>
              </a:rPr>
              <a:t>. Proses </a:t>
            </a:r>
            <a:r>
              <a:rPr lang="en-US" sz="1400" dirty="0" err="1">
                <a:solidFill>
                  <a:srgbClr val="000000"/>
                </a:solidFill>
                <a:effectLst/>
                <a:latin typeface="Calibri body"/>
                <a:ea typeface="Arial" panose="020B0604020202020204" pitchFamily="34" charset="0"/>
              </a:rPr>
              <a:t>Pemungutan</a:t>
            </a: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Suara</a:t>
            </a:r>
            <a:r>
              <a:rPr lang="en-US" sz="1400" dirty="0">
                <a:solidFill>
                  <a:srgbClr val="000000"/>
                </a:solidFill>
                <a:effectLst/>
                <a:latin typeface="Calibri body"/>
                <a:ea typeface="Arial" panose="020B0604020202020204" pitchFamily="34" charset="0"/>
              </a:rPr>
              <a:t>/Voting</a:t>
            </a:r>
            <a:endParaRPr lang="en-ID" sz="1400" dirty="0">
              <a:solidFill>
                <a:srgbClr val="000000"/>
              </a:solidFill>
              <a:effectLst/>
              <a:latin typeface="Calibri body"/>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a:solidFill>
                  <a:srgbClr val="000000"/>
                </a:solidFill>
                <a:effectLst/>
                <a:latin typeface="Calibri body"/>
                <a:ea typeface="Arial" panose="020B0604020202020204" pitchFamily="34" charset="0"/>
              </a:rPr>
              <a:t>Proses </a:t>
            </a:r>
            <a:r>
              <a:rPr lang="en-US" sz="1400" dirty="0" err="1">
                <a:solidFill>
                  <a:srgbClr val="000000"/>
                </a:solidFill>
                <a:effectLst/>
                <a:latin typeface="Calibri body"/>
                <a:ea typeface="Arial" panose="020B0604020202020204" pitchFamily="34" charset="0"/>
              </a:rPr>
              <a:t>pemungutan</a:t>
            </a: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suara</a:t>
            </a: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secara</a:t>
            </a: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elektronik</a:t>
            </a: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berlangsung</a:t>
            </a:r>
            <a:r>
              <a:rPr lang="en-US" sz="1400" dirty="0">
                <a:solidFill>
                  <a:srgbClr val="000000"/>
                </a:solidFill>
                <a:effectLst/>
                <a:latin typeface="Calibri body"/>
                <a:ea typeface="Arial" panose="020B0604020202020204" pitchFamily="34" charset="0"/>
              </a:rPr>
              <a:t> di </a:t>
            </a:r>
            <a:r>
              <a:rPr lang="en-US" sz="1400" dirty="0" err="1">
                <a:solidFill>
                  <a:srgbClr val="000000"/>
                </a:solidFill>
                <a:effectLst/>
                <a:latin typeface="Calibri body"/>
                <a:ea typeface="Arial" panose="020B0604020202020204" pitchFamily="34" charset="0"/>
              </a:rPr>
              <a:t>aplikasi</a:t>
            </a:r>
            <a:r>
              <a:rPr lang="en-US" sz="1400" dirty="0">
                <a:solidFill>
                  <a:srgbClr val="000000"/>
                </a:solidFill>
                <a:effectLst/>
                <a:latin typeface="Calibri body"/>
                <a:ea typeface="Arial" panose="020B0604020202020204" pitchFamily="34" charset="0"/>
              </a:rPr>
              <a:t> </a:t>
            </a:r>
            <a:r>
              <a:rPr lang="en-US" sz="1400" b="1"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pada menu E-meeting Hall, sub menu Live Broadcasting.</a:t>
            </a:r>
            <a:endParaRPr lang="en-ID" sz="1400" dirty="0">
              <a:effectLst/>
              <a:latin typeface="Calibri body"/>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err="1">
                <a:effectLst/>
                <a:latin typeface="Calibri body"/>
                <a:ea typeface="Arial" panose="020B0604020202020204" pitchFamily="34" charset="0"/>
              </a:rPr>
              <a:t>Pemegang</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saham</a:t>
            </a:r>
            <a:r>
              <a:rPr lang="en-US" sz="1400" dirty="0">
                <a:effectLst/>
                <a:latin typeface="Calibri body"/>
                <a:ea typeface="Arial" panose="020B0604020202020204" pitchFamily="34" charset="0"/>
              </a:rPr>
              <a:t> yang </a:t>
            </a:r>
            <a:r>
              <a:rPr lang="en-US" sz="1400" dirty="0" err="1">
                <a:effectLst/>
                <a:latin typeface="Calibri body"/>
                <a:ea typeface="Arial" panose="020B0604020202020204" pitchFamily="34" charset="0"/>
              </a:rPr>
              <a:t>hadir</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sendiri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atau</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diwakilkan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penerima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kuasanya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namun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belum</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memberikan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pilihan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pada </a:t>
            </a:r>
            <a:r>
              <a:rPr lang="en-US" sz="1400" dirty="0" err="1">
                <a:effectLst/>
                <a:latin typeface="Calibri body"/>
                <a:ea typeface="Arial" panose="020B0604020202020204" pitchFamily="34" charset="0"/>
              </a:rPr>
              <a:t>mata</a:t>
            </a:r>
            <a:r>
              <a:rPr lang="en-US" sz="1400" dirty="0">
                <a:effectLst/>
                <a:latin typeface="Calibri body"/>
                <a:ea typeface="Arial" panose="020B0604020202020204" pitchFamily="34" charset="0"/>
              </a:rPr>
              <a:t> acara </a:t>
            </a:r>
            <a:r>
              <a:rPr lang="en-US" sz="1400" dirty="0" err="1">
                <a:effectLst/>
                <a:latin typeface="Calibri body"/>
                <a:ea typeface="Arial" panose="020B0604020202020204" pitchFamily="34" charset="0"/>
              </a:rPr>
              <a:t>Rapat</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sebagaimana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dimaksud</a:t>
            </a:r>
            <a:r>
              <a:rPr lang="en-US" sz="1400" dirty="0">
                <a:effectLst/>
                <a:latin typeface="Calibri body"/>
                <a:ea typeface="Arial" panose="020B0604020202020204" pitchFamily="34" charset="0"/>
              </a:rPr>
              <a:t> pada </a:t>
            </a:r>
            <a:r>
              <a:rPr lang="en-US" sz="1400" dirty="0" err="1">
                <a:effectLst/>
                <a:latin typeface="Calibri body"/>
                <a:ea typeface="Arial" panose="020B0604020202020204" pitchFamily="34" charset="0"/>
              </a:rPr>
              <a:t>butir</a:t>
            </a:r>
            <a:r>
              <a:rPr lang="en-US" sz="1400" dirty="0">
                <a:effectLst/>
                <a:latin typeface="Calibri body"/>
                <a:ea typeface="Arial" panose="020B0604020202020204" pitchFamily="34" charset="0"/>
              </a:rPr>
              <a:t> 2</a:t>
            </a:r>
            <a:r>
              <a:rPr lang="en-US" sz="1400" dirty="0">
                <a:latin typeface="Calibri body"/>
                <a:ea typeface="Arial" panose="020B0604020202020204" pitchFamily="34" charset="0"/>
              </a:rPr>
              <a:t>.c.1</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maka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pemegang</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saham</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atau</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penerima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kuasanya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memiliki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kesempatan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untuk</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menyampaikan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pilihan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suaranya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selama</a:t>
            </a:r>
            <a:r>
              <a:rPr lang="en-US" sz="1400" dirty="0">
                <a:effectLst/>
                <a:latin typeface="Calibri body"/>
                <a:ea typeface="Arial" panose="020B0604020202020204" pitchFamily="34" charset="0"/>
              </a:rPr>
              <a:t> masa </a:t>
            </a:r>
            <a:r>
              <a:rPr lang="en-US" sz="1400" dirty="0" err="1">
                <a:effectLst/>
                <a:latin typeface="Calibri body"/>
                <a:ea typeface="Arial" panose="020B0604020202020204" pitchFamily="34" charset="0"/>
              </a:rPr>
              <a:t>pemungutan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melalui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layar</a:t>
            </a:r>
            <a:r>
              <a:rPr lang="en-US" sz="1400" dirty="0">
                <a:effectLst/>
                <a:latin typeface="Calibri body"/>
                <a:ea typeface="Arial" panose="020B0604020202020204" pitchFamily="34" charset="0"/>
              </a:rPr>
              <a:t> E-meeting Hall di </a:t>
            </a:r>
            <a:r>
              <a:rPr lang="en-US" sz="1400" dirty="0" err="1">
                <a:effectLst/>
                <a:latin typeface="Calibri body"/>
                <a:ea typeface="Arial" panose="020B0604020202020204" pitchFamily="34" charset="0"/>
              </a:rPr>
              <a:t>aplikasi</a:t>
            </a:r>
            <a:r>
              <a:rPr lang="en-US" sz="1400"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eASY.KSEI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dibuka</a:t>
            </a:r>
            <a:r>
              <a:rPr lang="en-US" sz="1400" dirty="0">
                <a:effectLst/>
                <a:latin typeface="Calibri body"/>
                <a:ea typeface="Arial" panose="020B0604020202020204" pitchFamily="34" charset="0"/>
              </a:rPr>
              <a:t> oleh Perseroan. Ketika masa </a:t>
            </a:r>
            <a:r>
              <a:rPr lang="en-US" sz="1400" dirty="0" err="1">
                <a:effectLst/>
                <a:latin typeface="Calibri body"/>
                <a:ea typeface="Arial" panose="020B0604020202020204" pitchFamily="34" charset="0"/>
              </a:rPr>
              <a:t>pemungutan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secara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elektronik</a:t>
            </a:r>
            <a:r>
              <a:rPr lang="en-US" sz="1400" dirty="0">
                <a:effectLst/>
                <a:latin typeface="Calibri body"/>
                <a:ea typeface="Arial" panose="020B0604020202020204" pitchFamily="34" charset="0"/>
              </a:rPr>
              <a:t> per </a:t>
            </a:r>
            <a:r>
              <a:rPr lang="en-US" sz="1400" dirty="0" err="1">
                <a:effectLst/>
                <a:latin typeface="Calibri body"/>
                <a:ea typeface="Arial" panose="020B0604020202020204" pitchFamily="34" charset="0"/>
              </a:rPr>
              <a:t>mata</a:t>
            </a:r>
            <a:r>
              <a:rPr lang="en-US" sz="1400" dirty="0">
                <a:effectLst/>
                <a:latin typeface="Calibri body"/>
                <a:ea typeface="Arial" panose="020B0604020202020204" pitchFamily="34" charset="0"/>
              </a:rPr>
              <a:t> acara </a:t>
            </a:r>
            <a:r>
              <a:rPr lang="en-US" sz="1400" dirty="0" err="1">
                <a:effectLst/>
                <a:latin typeface="Calibri body"/>
                <a:ea typeface="Arial" panose="020B0604020202020204" pitchFamily="34" charset="0"/>
              </a:rPr>
              <a:t>Rapat</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dimulai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sistem</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secara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otomatis</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menjalankan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waktu</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pemungutan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a:t>
            </a:r>
            <a:r>
              <a:rPr lang="en-US" sz="1400" i="1" dirty="0">
                <a:effectLst/>
                <a:latin typeface="Calibri body"/>
                <a:ea typeface="Arial" panose="020B0604020202020204" pitchFamily="34" charset="0"/>
              </a:rPr>
              <a:t>(voting time)</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dengan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menghitung</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mundur</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maksimum</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selama</a:t>
            </a:r>
            <a:r>
              <a:rPr lang="en-US" sz="1400" dirty="0">
                <a:effectLst/>
                <a:latin typeface="Calibri body"/>
                <a:ea typeface="Arial" panose="020B0604020202020204" pitchFamily="34" charset="0"/>
              </a:rPr>
              <a:t> 5 (lima) </a:t>
            </a:r>
            <a:r>
              <a:rPr lang="en-US" sz="1400" dirty="0" err="1">
                <a:effectLst/>
                <a:latin typeface="Calibri body"/>
                <a:ea typeface="Arial" panose="020B0604020202020204" pitchFamily="34" charset="0"/>
              </a:rPr>
              <a:t>menit</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Selama</a:t>
            </a:r>
            <a:r>
              <a:rPr lang="en-US" sz="1400" dirty="0">
                <a:effectLst/>
                <a:latin typeface="Calibri body"/>
                <a:ea typeface="Arial" panose="020B0604020202020204" pitchFamily="34" charset="0"/>
              </a:rPr>
              <a:t> proses </a:t>
            </a:r>
            <a:r>
              <a:rPr lang="en-US" sz="1400" dirty="0" err="1">
                <a:effectLst/>
                <a:latin typeface="Calibri body"/>
                <a:ea typeface="Arial" panose="020B0604020202020204" pitchFamily="34" charset="0"/>
              </a:rPr>
              <a:t>pemungutan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secara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elektronik</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berlangsung</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akan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terlihat</a:t>
            </a:r>
            <a:r>
              <a:rPr lang="en-US" sz="1400" dirty="0">
                <a:effectLst/>
                <a:latin typeface="Calibri body"/>
                <a:ea typeface="Arial" panose="020B0604020202020204" pitchFamily="34" charset="0"/>
              </a:rPr>
              <a:t> status </a:t>
            </a:r>
            <a:r>
              <a:rPr lang="en-US" sz="1400" i="1" dirty="0">
                <a:effectLst/>
                <a:latin typeface="Calibri body"/>
                <a:ea typeface="Arial" panose="020B0604020202020204" pitchFamily="34" charset="0"/>
              </a:rPr>
              <a:t>“Voting for agenda item no [  ] has started” </a:t>
            </a:r>
            <a:r>
              <a:rPr lang="en-US" sz="1400" dirty="0">
                <a:effectLst/>
                <a:latin typeface="Calibri body"/>
                <a:ea typeface="Arial" panose="020B0604020202020204" pitchFamily="34" charset="0"/>
              </a:rPr>
              <a:t>pada </a:t>
            </a:r>
            <a:r>
              <a:rPr lang="en-US" sz="1400" dirty="0" err="1">
                <a:effectLst/>
                <a:latin typeface="Calibri body"/>
                <a:ea typeface="Arial" panose="020B0604020202020204" pitchFamily="34" charset="0"/>
              </a:rPr>
              <a:t>kolom</a:t>
            </a:r>
            <a:r>
              <a:rPr lang="en-US" sz="1400" dirty="0">
                <a:effectLst/>
                <a:latin typeface="Calibri body"/>
                <a:ea typeface="Arial" panose="020B0604020202020204" pitchFamily="34" charset="0"/>
              </a:rPr>
              <a:t> ‘General Meeting Flow Text’. </a:t>
            </a:r>
            <a:r>
              <a:rPr lang="en-US" sz="1400" b="1" dirty="0" err="1">
                <a:effectLst/>
                <a:latin typeface="Calibri body"/>
                <a:ea typeface="Arial" panose="020B0604020202020204" pitchFamily="34" charset="0"/>
              </a:rPr>
              <a:t>Apabila</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pemegang</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saham</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atau</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penerima</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kuasanya</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tidak</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memberikan</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pilihan</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suara</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untuk</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mata</a:t>
            </a:r>
            <a:r>
              <a:rPr lang="en-US" sz="1400" b="1" dirty="0">
                <a:effectLst/>
                <a:latin typeface="Calibri body"/>
                <a:ea typeface="Arial" panose="020B0604020202020204" pitchFamily="34" charset="0"/>
              </a:rPr>
              <a:t> acara </a:t>
            </a:r>
            <a:r>
              <a:rPr lang="en-US" sz="1400" b="1" dirty="0" err="1">
                <a:effectLst/>
                <a:latin typeface="Calibri body"/>
                <a:ea typeface="Arial" panose="020B0604020202020204" pitchFamily="34" charset="0"/>
              </a:rPr>
              <a:t>Rapat</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tertentu</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hingga</a:t>
            </a:r>
            <a:r>
              <a:rPr lang="en-US" sz="1400" b="1" dirty="0">
                <a:effectLst/>
                <a:latin typeface="Calibri body"/>
                <a:ea typeface="Arial" panose="020B0604020202020204" pitchFamily="34" charset="0"/>
              </a:rPr>
              <a:t> status </a:t>
            </a:r>
            <a:r>
              <a:rPr lang="en-US" sz="1400" b="1" dirty="0" err="1">
                <a:effectLst/>
                <a:latin typeface="Calibri body"/>
                <a:ea typeface="Arial" panose="020B0604020202020204" pitchFamily="34" charset="0"/>
              </a:rPr>
              <a:t>pelaksanaan</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Rapat</a:t>
            </a:r>
            <a:r>
              <a:rPr lang="en-US" sz="1400" b="1" dirty="0">
                <a:effectLst/>
                <a:latin typeface="Calibri body"/>
                <a:ea typeface="Arial" panose="020B0604020202020204" pitchFamily="34" charset="0"/>
              </a:rPr>
              <a:t> yang </a:t>
            </a:r>
            <a:r>
              <a:rPr lang="en-US" sz="1400" b="1" dirty="0" err="1">
                <a:effectLst/>
                <a:latin typeface="Calibri body"/>
                <a:ea typeface="Arial" panose="020B0604020202020204" pitchFamily="34" charset="0"/>
              </a:rPr>
              <a:t>terlihat</a:t>
            </a:r>
            <a:r>
              <a:rPr lang="en-US" sz="1400" b="1" dirty="0">
                <a:effectLst/>
                <a:latin typeface="Calibri body"/>
                <a:ea typeface="Arial" panose="020B0604020202020204" pitchFamily="34" charset="0"/>
              </a:rPr>
              <a:t> pada </a:t>
            </a:r>
            <a:r>
              <a:rPr lang="en-US" sz="1400" b="1" dirty="0" err="1">
                <a:effectLst/>
                <a:latin typeface="Calibri body"/>
                <a:ea typeface="Arial" panose="020B0604020202020204" pitchFamily="34" charset="0"/>
              </a:rPr>
              <a:t>kolom</a:t>
            </a:r>
            <a:r>
              <a:rPr lang="en-US" sz="1400" b="1" dirty="0">
                <a:effectLst/>
                <a:latin typeface="Calibri body"/>
                <a:ea typeface="Arial" panose="020B0604020202020204" pitchFamily="34" charset="0"/>
              </a:rPr>
              <a:t> ‘General Meeting Flow Text’ </a:t>
            </a:r>
            <a:r>
              <a:rPr lang="en-US" sz="1400" b="1" dirty="0" err="1">
                <a:effectLst/>
                <a:latin typeface="Calibri body"/>
                <a:ea typeface="Arial" panose="020B0604020202020204" pitchFamily="34" charset="0"/>
              </a:rPr>
              <a:t>berubah</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menjadi</a:t>
            </a:r>
            <a:r>
              <a:rPr lang="en-US" sz="1400" b="1" dirty="0">
                <a:effectLst/>
                <a:latin typeface="Calibri body"/>
                <a:ea typeface="Arial" panose="020B0604020202020204" pitchFamily="34" charset="0"/>
              </a:rPr>
              <a:t> </a:t>
            </a:r>
            <a:r>
              <a:rPr lang="en-US" sz="1400" b="1" i="1" dirty="0">
                <a:effectLst/>
                <a:latin typeface="Calibri body"/>
                <a:ea typeface="Arial" panose="020B0604020202020204" pitchFamily="34" charset="0"/>
              </a:rPr>
              <a:t>“Voting for agenda item no [ ] has ended”</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maka</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akan</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dianggap</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memberikan</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suara</a:t>
            </a:r>
            <a:r>
              <a:rPr lang="en-US" sz="1400" b="1" dirty="0">
                <a:effectLst/>
                <a:latin typeface="Calibri body"/>
                <a:ea typeface="Arial" panose="020B0604020202020204" pitchFamily="34" charset="0"/>
              </a:rPr>
              <a:t> Abstain </a:t>
            </a:r>
            <a:r>
              <a:rPr lang="en-US" sz="1400" b="1" dirty="0" err="1">
                <a:effectLst/>
                <a:latin typeface="Calibri body"/>
                <a:ea typeface="Arial" panose="020B0604020202020204" pitchFamily="34" charset="0"/>
              </a:rPr>
              <a:t>untuk</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mata</a:t>
            </a:r>
            <a:r>
              <a:rPr lang="en-US" sz="1400" b="1" dirty="0">
                <a:effectLst/>
                <a:latin typeface="Calibri body"/>
                <a:ea typeface="Arial" panose="020B0604020202020204" pitchFamily="34" charset="0"/>
              </a:rPr>
              <a:t> acara </a:t>
            </a:r>
            <a:r>
              <a:rPr lang="en-US" sz="1400" b="1" dirty="0" err="1">
                <a:effectLst/>
                <a:latin typeface="Calibri body"/>
                <a:ea typeface="Arial" panose="020B0604020202020204" pitchFamily="34" charset="0"/>
              </a:rPr>
              <a:t>Rapat</a:t>
            </a:r>
            <a:r>
              <a:rPr lang="en-US" sz="1400" b="1" dirty="0">
                <a:effectLst/>
                <a:latin typeface="Calibri body"/>
                <a:ea typeface="Arial" panose="020B0604020202020204" pitchFamily="34" charset="0"/>
              </a:rPr>
              <a:t> yang </a:t>
            </a:r>
            <a:r>
              <a:rPr lang="en-US" sz="1400" b="1" dirty="0" err="1">
                <a:effectLst/>
                <a:latin typeface="Calibri body"/>
                <a:ea typeface="Arial" panose="020B0604020202020204" pitchFamily="34" charset="0"/>
              </a:rPr>
              <a:t>bersangkutan</a:t>
            </a:r>
            <a:r>
              <a:rPr lang="en-US" sz="1400" b="1" dirty="0">
                <a:effectLst/>
                <a:latin typeface="Calibri body"/>
                <a:ea typeface="Arial" panose="020B0604020202020204" pitchFamily="34" charset="0"/>
              </a:rPr>
              <a:t>.</a:t>
            </a:r>
            <a:endParaRPr lang="en-ID" sz="1400" b="1" dirty="0">
              <a:effectLst/>
              <a:latin typeface="Calibri body"/>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i="1" dirty="0">
                <a:effectLst/>
                <a:latin typeface="Calibri body"/>
                <a:ea typeface="Arial" panose="020B0604020202020204" pitchFamily="34" charset="0"/>
              </a:rPr>
              <a:t>Voting time</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selama</a:t>
            </a:r>
            <a:r>
              <a:rPr lang="en-US" sz="1400" dirty="0">
                <a:effectLst/>
                <a:latin typeface="Calibri body"/>
                <a:ea typeface="Arial" panose="020B0604020202020204" pitchFamily="34" charset="0"/>
              </a:rPr>
              <a:t> proses </a:t>
            </a:r>
            <a:r>
              <a:rPr lang="en-US" sz="1400" dirty="0" err="1">
                <a:effectLst/>
                <a:latin typeface="Calibri body"/>
                <a:ea typeface="Arial" panose="020B0604020202020204" pitchFamily="34" charset="0"/>
              </a:rPr>
              <a:t>pemungutan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secara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elektronik</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merupakan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waktu</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standar</a:t>
            </a:r>
            <a:r>
              <a:rPr lang="en-US" sz="1400" dirty="0">
                <a:effectLst/>
                <a:latin typeface="Calibri body"/>
                <a:ea typeface="Arial" panose="020B0604020202020204" pitchFamily="34" charset="0"/>
              </a:rPr>
              <a:t> yang </a:t>
            </a:r>
            <a:r>
              <a:rPr lang="en-US" sz="1400" dirty="0" err="1">
                <a:effectLst/>
                <a:latin typeface="Calibri body"/>
                <a:ea typeface="Arial" panose="020B0604020202020204" pitchFamily="34" charset="0"/>
              </a:rPr>
              <a:t>ditetapkan</a:t>
            </a:r>
            <a:r>
              <a:rPr lang="en-US" sz="1400" dirty="0">
                <a:effectLst/>
                <a:latin typeface="Calibri body"/>
                <a:ea typeface="Arial" panose="020B0604020202020204" pitchFamily="34" charset="0"/>
              </a:rPr>
              <a:t> pada </a:t>
            </a:r>
            <a:r>
              <a:rPr lang="en-US" sz="1400" dirty="0" err="1">
                <a:effectLst/>
                <a:latin typeface="Calibri body"/>
                <a:ea typeface="Arial" panose="020B0604020202020204" pitchFamily="34" charset="0"/>
              </a:rPr>
              <a:t>aplikasi</a:t>
            </a:r>
            <a:r>
              <a:rPr lang="en-US" sz="1400"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eASY.KSEI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Setiap</a:t>
            </a:r>
            <a:r>
              <a:rPr lang="en-US" sz="1400" dirty="0">
                <a:effectLst/>
                <a:latin typeface="Calibri body"/>
                <a:ea typeface="Arial" panose="020B0604020202020204" pitchFamily="34" charset="0"/>
              </a:rPr>
              <a:t> Perseroan </a:t>
            </a:r>
            <a:r>
              <a:rPr lang="en-US" sz="1400" dirty="0" err="1">
                <a:effectLst/>
                <a:latin typeface="Calibri body"/>
                <a:ea typeface="Arial" panose="020B0604020202020204" pitchFamily="34" charset="0"/>
              </a:rPr>
              <a:t>dapat</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menetapkan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kebijakan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waktu</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pemungutan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suara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langsung</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secara</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elektronik</a:t>
            </a:r>
            <a:r>
              <a:rPr lang="en-US" sz="1400" dirty="0">
                <a:effectLst/>
                <a:latin typeface="Calibri body"/>
                <a:ea typeface="Arial" panose="020B0604020202020204" pitchFamily="34" charset="0"/>
              </a:rPr>
              <a:t> per </a:t>
            </a:r>
            <a:r>
              <a:rPr lang="en-US" sz="1400" dirty="0" err="1">
                <a:effectLst/>
                <a:latin typeface="Calibri body"/>
                <a:ea typeface="Arial" panose="020B0604020202020204" pitchFamily="34" charset="0"/>
              </a:rPr>
              <a:t>mata</a:t>
            </a:r>
            <a:r>
              <a:rPr lang="en-US" sz="1400" dirty="0">
                <a:effectLst/>
                <a:latin typeface="Calibri body"/>
                <a:ea typeface="Arial" panose="020B0604020202020204" pitchFamily="34" charset="0"/>
              </a:rPr>
              <a:t> acara </a:t>
            </a:r>
            <a:r>
              <a:rPr lang="en-US" sz="1400" dirty="0" err="1">
                <a:effectLst/>
                <a:latin typeface="Calibri body"/>
                <a:ea typeface="Arial" panose="020B0604020202020204" pitchFamily="34" charset="0"/>
              </a:rPr>
              <a:t>dalam</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Rapat</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dengan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waktu</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maksimum</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adalah</a:t>
            </a:r>
            <a:r>
              <a:rPr lang="en-US" sz="1400" dirty="0">
                <a:effectLst/>
                <a:latin typeface="Calibri body"/>
                <a:ea typeface="Arial" panose="020B0604020202020204" pitchFamily="34" charset="0"/>
              </a:rPr>
              <a:t> 5 (lima) </a:t>
            </a:r>
            <a:r>
              <a:rPr lang="en-US" sz="1400" dirty="0" err="1">
                <a:effectLst/>
                <a:latin typeface="Calibri body"/>
                <a:ea typeface="Arial" panose="020B0604020202020204" pitchFamily="34" charset="0"/>
              </a:rPr>
              <a:t>menit</a:t>
            </a:r>
            <a:r>
              <a:rPr lang="en-US" sz="1400" dirty="0">
                <a:effectLst/>
                <a:latin typeface="Calibri body"/>
                <a:ea typeface="Arial" panose="020B0604020202020204" pitchFamily="34" charset="0"/>
              </a:rPr>
              <a:t> per </a:t>
            </a:r>
            <a:r>
              <a:rPr lang="en-US" sz="1400" dirty="0" err="1">
                <a:effectLst/>
                <a:latin typeface="Calibri body"/>
                <a:ea typeface="Arial" panose="020B0604020202020204" pitchFamily="34" charset="0"/>
              </a:rPr>
              <a:t>mata</a:t>
            </a:r>
            <a:r>
              <a:rPr lang="en-US" sz="1400" dirty="0">
                <a:effectLst/>
                <a:latin typeface="Calibri body"/>
                <a:ea typeface="Arial" panose="020B0604020202020204" pitchFamily="34" charset="0"/>
              </a:rPr>
              <a:t> acara </a:t>
            </a:r>
            <a:r>
              <a:rPr lang="en-US" sz="1400" dirty="0" err="1">
                <a:effectLst/>
                <a:latin typeface="Calibri body"/>
                <a:ea typeface="Arial" panose="020B0604020202020204" pitchFamily="34" charset="0"/>
              </a:rPr>
              <a:t>Rapat</a:t>
            </a:r>
            <a:r>
              <a:rPr lang="en-US" sz="1400" dirty="0">
                <a:effectLst/>
                <a:latin typeface="Calibri body"/>
                <a:ea typeface="Arial" panose="020B0604020202020204" pitchFamily="34" charset="0"/>
              </a:rPr>
              <a:t>) dan </a:t>
            </a:r>
            <a:r>
              <a:rPr lang="en-US" sz="1400" dirty="0" err="1">
                <a:effectLst/>
                <a:latin typeface="Calibri body"/>
                <a:ea typeface="Arial" panose="020B0604020202020204" pitchFamily="34" charset="0"/>
              </a:rPr>
              <a:t>akan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dituangkan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dalam</a:t>
            </a:r>
            <a:r>
              <a:rPr lang="en-US" sz="1400" dirty="0">
                <a:effectLst/>
                <a:latin typeface="Calibri body"/>
                <a:ea typeface="Arial" panose="020B0604020202020204" pitchFamily="34" charset="0"/>
              </a:rPr>
              <a:t> Tata </a:t>
            </a:r>
            <a:r>
              <a:rPr lang="en-US" sz="1400" dirty="0" err="1">
                <a:effectLst/>
                <a:latin typeface="Calibri body"/>
                <a:ea typeface="Arial" panose="020B0604020202020204" pitchFamily="34" charset="0"/>
              </a:rPr>
              <a:t>Tertib</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Pelaksanaan</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Rapat</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melalui</a:t>
            </a:r>
            <a:r>
              <a:rPr lang="en-US" sz="1400" dirty="0">
                <a:effectLst/>
                <a:latin typeface="Calibri body"/>
                <a:ea typeface="Arial" panose="020B0604020202020204" pitchFamily="34" charset="0"/>
              </a:rPr>
              <a:t> </a:t>
            </a:r>
            <a:r>
              <a:rPr lang="en-US" sz="1400" dirty="0" err="1">
                <a:effectLst/>
                <a:latin typeface="Calibri body"/>
                <a:ea typeface="Arial" panose="020B0604020202020204" pitchFamily="34" charset="0"/>
              </a:rPr>
              <a:t>aplikasi</a:t>
            </a:r>
            <a:r>
              <a:rPr lang="en-US" sz="1400" b="1" dirty="0">
                <a:effectLst/>
                <a:latin typeface="Calibri body"/>
                <a:ea typeface="Arial" panose="020B0604020202020204" pitchFamily="34" charset="0"/>
              </a:rPr>
              <a:t> </a:t>
            </a:r>
            <a:r>
              <a:rPr lang="en-US" sz="1400" b="1" dirty="0" err="1">
                <a:effectLst/>
                <a:latin typeface="Calibri body"/>
                <a:ea typeface="Arial" panose="020B0604020202020204" pitchFamily="34" charset="0"/>
              </a:rPr>
              <a:t>eASY.KSEI</a:t>
            </a:r>
            <a:r>
              <a:rPr lang="en-US" sz="1400" dirty="0">
                <a:effectLst/>
                <a:latin typeface="Calibri body"/>
                <a:ea typeface="Arial" panose="020B0604020202020204" pitchFamily="34" charset="0"/>
              </a:rPr>
              <a:t>.</a:t>
            </a:r>
            <a:endParaRPr lang="en-ID" sz="1400" dirty="0">
              <a:effectLst/>
              <a:latin typeface="Calibri body"/>
              <a:ea typeface="Arial" panose="020B0604020202020204" pitchFamily="34" charset="0"/>
            </a:endParaRPr>
          </a:p>
        </p:txBody>
      </p:sp>
    </p:spTree>
    <p:extLst>
      <p:ext uri="{BB962C8B-B14F-4D97-AF65-F5344CB8AC3E}">
        <p14:creationId xmlns:p14="http://schemas.microsoft.com/office/powerpoint/2010/main" val="172047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5D400961-ACEB-49C5-96FF-87CCC1926C07}"/>
              </a:ext>
            </a:extLst>
          </p:cNvPr>
          <p:cNvSpPr>
            <a:spLocks noChangeArrowheads="1"/>
          </p:cNvSpPr>
          <p:nvPr/>
        </p:nvSpPr>
        <p:spPr bwMode="auto">
          <a:xfrm>
            <a:off x="0" y="-22241"/>
            <a:ext cx="8676456" cy="71681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3538" indent="-276225">
              <a:tabLst>
                <a:tab pos="363538" algn="l"/>
              </a:tabLst>
            </a:pPr>
            <a:endParaRPr lang="en-ID" sz="1200" dirty="0">
              <a:latin typeface="+mj-lt"/>
            </a:endParaRPr>
          </a:p>
          <a:p>
            <a:pPr lvl="1" algn="just">
              <a:lnSpc>
                <a:spcPct val="120000"/>
              </a:lnSpc>
              <a:buSzPts val="1000"/>
            </a:pPr>
            <a:r>
              <a:rPr lang="en-US" sz="1400" dirty="0">
                <a:solidFill>
                  <a:srgbClr val="000000"/>
                </a:solidFill>
                <a:effectLst/>
                <a:latin typeface="Calibri body"/>
                <a:ea typeface="Arial" panose="020B0604020202020204" pitchFamily="34" charset="0"/>
              </a:rPr>
              <a:t>7.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 </a:t>
            </a:r>
            <a:endParaRPr lang="en-ID" sz="1400" dirty="0">
              <a:solidFill>
                <a:srgbClr val="000000"/>
              </a:solidFill>
              <a:effectLst/>
              <a:latin typeface="Calibri body"/>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yang </a:t>
            </a:r>
            <a:r>
              <a:rPr lang="en-US" sz="1400" dirty="0" err="1">
                <a:effectLst/>
                <a:latin typeface="+mj-lt"/>
                <a:ea typeface="Arial" panose="020B0604020202020204" pitchFamily="34" charset="0"/>
              </a:rPr>
              <a:t>telah</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terdaftar</a:t>
            </a:r>
            <a:r>
              <a:rPr lang="en-US" sz="1400" dirty="0">
                <a:effectLst/>
                <a:latin typeface="+mj-lt"/>
                <a:ea typeface="Arial" panose="020B0604020202020204" pitchFamily="34" charset="0"/>
              </a:rPr>
              <a:t> di </a:t>
            </a:r>
            <a:r>
              <a:rPr lang="en-US" sz="1400" dirty="0" err="1">
                <a:effectLst/>
                <a:latin typeface="+mj-lt"/>
                <a:ea typeface="Arial" panose="020B0604020202020204" pitchFamily="34" charset="0"/>
              </a:rPr>
              <a:t>eASY.KSEI</a:t>
            </a:r>
            <a:r>
              <a:rPr lang="en-US" sz="1400" dirty="0">
                <a:effectLst/>
                <a:latin typeface="+mj-lt"/>
                <a:ea typeface="Arial" panose="020B0604020202020204" pitchFamily="34" charset="0"/>
              </a:rPr>
              <a:t> paling </a:t>
            </a:r>
            <a:r>
              <a:rPr lang="en-US" sz="1400" dirty="0" err="1">
                <a:effectLst/>
                <a:latin typeface="+mj-lt"/>
                <a:ea typeface="Arial" panose="020B0604020202020204" pitchFamily="34" charset="0"/>
              </a:rPr>
              <a:t>lambat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hingga</a:t>
            </a:r>
            <a:r>
              <a:rPr lang="en-US" sz="1400" dirty="0">
                <a:effectLst/>
                <a:latin typeface="+mj-lt"/>
                <a:ea typeface="Arial" panose="020B0604020202020204" pitchFamily="34" charset="0"/>
              </a:rPr>
              <a:t> batas </a:t>
            </a:r>
            <a:r>
              <a:rPr lang="en-US" sz="1400" dirty="0" err="1">
                <a:effectLst/>
                <a:latin typeface="+mj-lt"/>
                <a:ea typeface="Arial" panose="020B0604020202020204" pitchFamily="34" charset="0"/>
              </a:rPr>
              <a:t>waktu</a:t>
            </a:r>
            <a:r>
              <a:rPr lang="en-US" sz="1400" dirty="0">
                <a:effectLst/>
                <a:latin typeface="+mj-lt"/>
                <a:ea typeface="Arial" panose="020B0604020202020204" pitchFamily="34" charset="0"/>
              </a:rPr>
              <a:t> pada </a:t>
            </a:r>
            <a:r>
              <a:rPr lang="en-US" sz="1400" dirty="0" err="1">
                <a:effectLst/>
                <a:latin typeface="+mj-lt"/>
                <a:ea typeface="Arial" panose="020B0604020202020204" pitchFamily="34" charset="0"/>
              </a:rPr>
              <a:t>butir</a:t>
            </a:r>
            <a:r>
              <a:rPr lang="en-US" sz="1400" dirty="0">
                <a:effectLst/>
                <a:latin typeface="+mj-lt"/>
                <a:ea typeface="Arial" panose="020B0604020202020204" pitchFamily="34" charset="0"/>
              </a:rPr>
              <a:t> </a:t>
            </a:r>
            <a:r>
              <a:rPr lang="en-US" sz="1400" dirty="0">
                <a:latin typeface="+mj-lt"/>
                <a:ea typeface="Arial" panose="020B0604020202020204" pitchFamily="34" charset="0"/>
              </a:rPr>
              <a:t>b</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menyaksikan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pelaksanaan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yang </a:t>
            </a:r>
            <a:r>
              <a:rPr lang="en-US" sz="1400" dirty="0" err="1">
                <a:effectLst/>
                <a:latin typeface="+mj-lt"/>
                <a:ea typeface="Arial" panose="020B0604020202020204" pitchFamily="34" charset="0"/>
              </a:rPr>
              <a:t>sedang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berlangsung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melalui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webinarZoom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dengan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mengakses</a:t>
            </a:r>
            <a:r>
              <a:rPr lang="en-US" sz="1400" dirty="0">
                <a:effectLst/>
                <a:latin typeface="+mj-lt"/>
                <a:ea typeface="Arial" panose="020B0604020202020204" pitchFamily="34" charset="0"/>
              </a:rPr>
              <a:t> </a:t>
            </a:r>
            <a:r>
              <a:rPr lang="en-US" sz="1400" u="sng" dirty="0">
                <a:solidFill>
                  <a:srgbClr val="0000FF"/>
                </a:solidFill>
                <a:effectLst/>
                <a:latin typeface="+mj-lt"/>
                <a:ea typeface="Arial" panose="020B0604020202020204" pitchFamily="34" charset="0"/>
              </a:rPr>
              <a:t>menu </a:t>
            </a:r>
            <a:r>
              <a:rPr lang="en-US" sz="1400" b="1" u="sng" dirty="0" err="1">
                <a:solidFill>
                  <a:srgbClr val="0000FF"/>
                </a:solidFill>
                <a:effectLst/>
                <a:latin typeface="+mj-lt"/>
                <a:ea typeface="Arial" panose="020B0604020202020204" pitchFamily="34" charset="0"/>
              </a:rPr>
              <a:t>eASY.KSEI</a:t>
            </a:r>
            <a:r>
              <a:rPr lang="en-US" sz="1400" b="1" u="sng" dirty="0">
                <a:solidFill>
                  <a:srgbClr val="0000FF"/>
                </a:solidFill>
                <a:effectLst/>
                <a:latin typeface="+mj-lt"/>
                <a:ea typeface="Arial" panose="020B0604020202020204" pitchFamily="34" charset="0"/>
              </a:rPr>
              <a:t> </a:t>
            </a:r>
            <a:r>
              <a:rPr lang="en-US" sz="1400" u="sng" dirty="0">
                <a:solidFill>
                  <a:srgbClr val="0000FF"/>
                </a:solidFill>
                <a:effectLst/>
                <a:latin typeface="+mj-lt"/>
                <a:ea typeface="Arial" panose="020B0604020202020204" pitchFamily="34" charset="0"/>
              </a:rPr>
              <a:t>(</a:t>
            </a:r>
            <a:r>
              <a:rPr lang="en-US" sz="1400" dirty="0">
                <a:effectLst/>
                <a:latin typeface="+mj-lt"/>
                <a:ea typeface="Arial" panose="020B0604020202020204" pitchFamily="34" charset="0"/>
              </a:rPr>
              <a:t>sub menu </a:t>
            </a:r>
            <a:r>
              <a:rPr lang="en-US" sz="1400" b="1" dirty="0" err="1">
                <a:effectLst/>
                <a:latin typeface="+mj-lt"/>
                <a:ea typeface="Arial" panose="020B0604020202020204" pitchFamily="34" charset="0"/>
              </a:rPr>
              <a:t>Tayangan</a:t>
            </a:r>
            <a:r>
              <a:rPr lang="en-US" sz="1400" b="1" dirty="0">
                <a:effectLst/>
                <a:latin typeface="+mj-lt"/>
                <a:ea typeface="Arial" panose="020B0604020202020204" pitchFamily="34" charset="0"/>
              </a:rPr>
              <a:t> RUPS</a:t>
            </a:r>
            <a:r>
              <a:rPr lang="en-US" sz="1400" dirty="0">
                <a:effectLst/>
                <a:latin typeface="+mj-lt"/>
                <a:ea typeface="Arial" panose="020B0604020202020204" pitchFamily="34" charset="0"/>
              </a:rPr>
              <a:t>) yang </a:t>
            </a:r>
            <a:r>
              <a:rPr lang="en-US" sz="1400" dirty="0" err="1">
                <a:effectLst/>
                <a:latin typeface="+mj-lt"/>
                <a:ea typeface="Arial" panose="020B0604020202020204" pitchFamily="34" charset="0"/>
              </a:rPr>
              <a:t>berada</a:t>
            </a:r>
            <a:r>
              <a:rPr lang="en-US" sz="1400" dirty="0">
                <a:effectLst/>
                <a:latin typeface="+mj-lt"/>
                <a:ea typeface="Arial" panose="020B0604020202020204" pitchFamily="34" charset="0"/>
              </a:rPr>
              <a:t> pada fasilitas </a:t>
            </a:r>
            <a:r>
              <a:rPr lang="en-US" sz="1400" dirty="0" err="1">
                <a:effectLst/>
                <a:latin typeface="+mj-lt"/>
                <a:ea typeface="Arial" panose="020B0604020202020204" pitchFamily="34" charset="0"/>
              </a:rPr>
              <a:t>AKSes</a:t>
            </a:r>
            <a:r>
              <a:rPr lang="en-US" sz="1400" dirty="0">
                <a:effectLst/>
                <a:latin typeface="+mj-lt"/>
                <a:ea typeface="Arial" panose="020B0604020202020204" pitchFamily="34" charset="0"/>
              </a:rPr>
              <a:t> (</a:t>
            </a:r>
            <a:r>
              <a:rPr lang="en-US" sz="1400" u="sng" dirty="0">
                <a:solidFill>
                  <a:srgbClr val="0000FF"/>
                </a:solidFill>
                <a:effectLst/>
                <a:latin typeface="+mj-lt"/>
                <a:ea typeface="Arial" panose="020B0604020202020204" pitchFamily="34" charset="0"/>
                <a:hlinkClick r:id="rId2"/>
              </a:rPr>
              <a:t>https://akses.ksei.co.id/</a:t>
            </a:r>
            <a:r>
              <a:rPr lang="en-US" sz="1400" u="sng" dirty="0">
                <a:solidFill>
                  <a:srgbClr val="0000FF"/>
                </a:solidFill>
                <a:effectLst/>
                <a:latin typeface="+mj-lt"/>
                <a:ea typeface="Arial" panose="020B0604020202020204" pitchFamily="34" charset="0"/>
              </a:rPr>
              <a:t>)</a:t>
            </a:r>
            <a:r>
              <a:rPr lang="en-US" sz="1400" dirty="0">
                <a:effectLst/>
                <a:latin typeface="+mj-lt"/>
                <a:ea typeface="Arial" panose="020B0604020202020204" pitchFamily="34" charset="0"/>
              </a:rPr>
              <a:t>. </a:t>
            </a:r>
            <a:endParaRPr lang="en-ID" sz="1400" dirty="0">
              <a:effectLst/>
              <a:latin typeface="+mj-lt"/>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err="1">
                <a:effectLst/>
                <a:latin typeface="+mj-lt"/>
                <a:ea typeface="Arial" panose="020B0604020202020204" pitchFamily="34" charset="0"/>
              </a:rPr>
              <a:t>Tayangan</a:t>
            </a:r>
            <a:r>
              <a:rPr lang="en-US" sz="1400" dirty="0">
                <a:effectLst/>
                <a:latin typeface="+mj-lt"/>
                <a:ea typeface="Arial" panose="020B0604020202020204" pitchFamily="34" charset="0"/>
              </a:rPr>
              <a:t> RUPS </a:t>
            </a:r>
            <a:r>
              <a:rPr lang="en-US" sz="1400" dirty="0" err="1">
                <a:effectLst/>
                <a:latin typeface="+mj-lt"/>
                <a:ea typeface="Arial" panose="020B0604020202020204" pitchFamily="34" charset="0"/>
              </a:rPr>
              <a:t>memiliki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kapasitas</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hingga</a:t>
            </a:r>
            <a:r>
              <a:rPr lang="en-US" sz="1400" dirty="0">
                <a:effectLst/>
                <a:latin typeface="+mj-lt"/>
                <a:ea typeface="Arial" panose="020B0604020202020204" pitchFamily="34" charset="0"/>
              </a:rPr>
              <a:t> 500 </a:t>
            </a:r>
            <a:r>
              <a:rPr lang="en-US" sz="1400" dirty="0" err="1">
                <a:effectLst/>
                <a:latin typeface="+mj-lt"/>
                <a:ea typeface="Arial" panose="020B0604020202020204" pitchFamily="34" charset="0"/>
              </a:rPr>
              <a:t>peserta</a:t>
            </a:r>
            <a:r>
              <a:rPr lang="en-US" sz="1400" dirty="0">
                <a:effectLst/>
                <a:latin typeface="+mj-lt"/>
                <a:ea typeface="Arial" panose="020B0604020202020204" pitchFamily="34" charset="0"/>
              </a:rPr>
              <a:t>, di mana </a:t>
            </a:r>
            <a:r>
              <a:rPr lang="en-US" sz="1400" dirty="0" err="1">
                <a:effectLst/>
                <a:latin typeface="+mj-lt"/>
                <a:ea typeface="Arial" panose="020B0604020202020204" pitchFamily="34" charset="0"/>
              </a:rPr>
              <a:t>kehadiran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tiap</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peserta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ditentukan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berdasarkan</a:t>
            </a:r>
            <a:r>
              <a:rPr lang="en-US" sz="1400" i="1" dirty="0">
                <a:effectLst/>
                <a:latin typeface="+mj-lt"/>
                <a:ea typeface="Arial" panose="020B0604020202020204" pitchFamily="34" charset="0"/>
              </a:rPr>
              <a:t> first come first serve basis</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Bagi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yang </a:t>
            </a:r>
            <a:r>
              <a:rPr lang="en-US" sz="1400" dirty="0" err="1">
                <a:effectLst/>
                <a:latin typeface="+mj-lt"/>
                <a:ea typeface="Arial" panose="020B0604020202020204" pitchFamily="34" charset="0"/>
              </a:rPr>
              <a:t>tidak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mendapatkan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kesempatan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untuk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menyaksikan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pelaksanaan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melalui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Tayangan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RUPStetap</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dianggap</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hadir</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secara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elektronik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serta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kepemilikan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dan </a:t>
            </a:r>
            <a:r>
              <a:rPr lang="en-US" sz="1400" dirty="0" err="1">
                <a:effectLst/>
                <a:latin typeface="+mj-lt"/>
                <a:ea typeface="Arial" panose="020B0604020202020204" pitchFamily="34" charset="0"/>
              </a:rPr>
              <a:t>pilihan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suaranya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diperhitungkan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dalam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b="1" dirty="0">
                <a:effectLst/>
                <a:latin typeface="+mj-lt"/>
                <a:ea typeface="Arial" panose="020B0604020202020204" pitchFamily="34" charset="0"/>
              </a:rPr>
              <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sepanjang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telah</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teregistrasi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dalam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aplikasi</a:t>
            </a:r>
            <a:r>
              <a:rPr lang="en-US" sz="1400" dirty="0">
                <a:effectLst/>
                <a:latin typeface="+mj-lt"/>
                <a:ea typeface="Arial" panose="020B0604020202020204" pitchFamily="34" charset="0"/>
              </a:rPr>
              <a:t> </a:t>
            </a:r>
            <a:r>
              <a:rPr lang="en-US" sz="1400" b="1" dirty="0" err="1">
                <a:effectLst/>
                <a:latin typeface="+mj-lt"/>
                <a:ea typeface="Arial" panose="020B0604020202020204" pitchFamily="34" charset="0"/>
              </a:rPr>
              <a:t>eASY.KSEI</a:t>
            </a:r>
            <a:r>
              <a:rPr lang="en-US" sz="1400" b="1" dirty="0">
                <a:effectLst/>
                <a:latin typeface="+mj-lt"/>
                <a:ea typeface="Arial" panose="020B0604020202020204" pitchFamily="34" charset="0"/>
              </a:rPr>
              <a:t>.</a:t>
            </a:r>
            <a:endParaRPr lang="en-ID" sz="1400" dirty="0">
              <a:effectLst/>
              <a:latin typeface="+mj-lt"/>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yang </a:t>
            </a:r>
            <a:r>
              <a:rPr lang="en-US" sz="1400" dirty="0" err="1">
                <a:effectLst/>
                <a:latin typeface="+mj-lt"/>
                <a:ea typeface="Arial" panose="020B0604020202020204" pitchFamily="34" charset="0"/>
              </a:rPr>
              <a:t>hanya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menyaksikan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pelaksanaan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melalui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Tayangan</a:t>
            </a:r>
            <a:r>
              <a:rPr lang="en-US" sz="1400" dirty="0">
                <a:effectLst/>
                <a:latin typeface="+mj-lt"/>
                <a:ea typeface="Arial" panose="020B0604020202020204" pitchFamily="34" charset="0"/>
              </a:rPr>
              <a:t> RUPS </a:t>
            </a:r>
            <a:r>
              <a:rPr lang="en-US" sz="1400" dirty="0" err="1">
                <a:effectLst/>
                <a:latin typeface="+mj-lt"/>
                <a:ea typeface="Arial" panose="020B0604020202020204" pitchFamily="34" charset="0"/>
              </a:rPr>
              <a:t>namun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tidak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teregistrasi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hadir</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secara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elektronik</a:t>
            </a:r>
            <a:r>
              <a:rPr lang="en-US" sz="1400" dirty="0">
                <a:effectLst/>
                <a:latin typeface="+mj-lt"/>
                <a:ea typeface="Arial" panose="020B0604020202020204" pitchFamily="34" charset="0"/>
              </a:rPr>
              <a:t> pada </a:t>
            </a:r>
            <a:r>
              <a:rPr lang="en-US" sz="1400" dirty="0" err="1">
                <a:effectLst/>
                <a:latin typeface="+mj-lt"/>
                <a:ea typeface="Arial" panose="020B0604020202020204" pitchFamily="34" charset="0"/>
              </a:rPr>
              <a:t>aplikasi</a:t>
            </a:r>
            <a:r>
              <a:rPr lang="en-US" sz="1400" dirty="0">
                <a:effectLst/>
                <a:latin typeface="+mj-lt"/>
                <a:ea typeface="Arial" panose="020B0604020202020204" pitchFamily="34" charset="0"/>
              </a:rPr>
              <a:t> </a:t>
            </a:r>
            <a:r>
              <a:rPr lang="en-US" sz="1400" b="1" dirty="0" err="1">
                <a:effectLst/>
                <a:latin typeface="+mj-lt"/>
                <a:ea typeface="Arial" panose="020B0604020202020204" pitchFamily="34" charset="0"/>
              </a:rPr>
              <a:t>eASY.KSEI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maka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kehadiran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tersebut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dianggap</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tidak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serta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tidak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masuk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dalam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perhitungan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kuorum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kehadiran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a:t>
            </a:r>
            <a:endParaRPr lang="en-ID" sz="1400" dirty="0">
              <a:effectLst/>
              <a:latin typeface="+mj-lt"/>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yang </a:t>
            </a:r>
            <a:r>
              <a:rPr lang="en-US" sz="1400" dirty="0" err="1">
                <a:effectLst/>
                <a:latin typeface="+mj-lt"/>
                <a:ea typeface="Arial" panose="020B0604020202020204" pitchFamily="34" charset="0"/>
              </a:rPr>
              <a:t>menyaksikan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pelaksanaan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melalui</a:t>
            </a:r>
            <a:r>
              <a:rPr lang="en-US" sz="1400" dirty="0">
                <a:effectLst/>
                <a:latin typeface="+mj-lt"/>
                <a:ea typeface="Arial" panose="020B0604020202020204" pitchFamily="34" charset="0"/>
              </a:rPr>
              <a:t> </a:t>
            </a:r>
            <a:r>
              <a:rPr lang="en-US" sz="1400" b="1" dirty="0" err="1">
                <a:effectLst/>
                <a:latin typeface="+mj-lt"/>
                <a:ea typeface="Arial" panose="020B0604020202020204" pitchFamily="34" charset="0"/>
              </a:rPr>
              <a:t>Tayangan</a:t>
            </a:r>
            <a:r>
              <a:rPr lang="en-US" sz="1400" b="1" dirty="0">
                <a:effectLst/>
                <a:latin typeface="+mj-lt"/>
                <a:ea typeface="Arial" panose="020B0604020202020204" pitchFamily="34" charset="0"/>
              </a:rPr>
              <a:t> RUPS</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memiliki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fitur</a:t>
            </a:r>
            <a:r>
              <a:rPr lang="en-US" sz="1400" dirty="0">
                <a:effectLst/>
                <a:latin typeface="+mj-lt"/>
                <a:ea typeface="Arial" panose="020B0604020202020204" pitchFamily="34" charset="0"/>
              </a:rPr>
              <a:t> </a:t>
            </a:r>
            <a:r>
              <a:rPr lang="en-US" sz="1400" i="1" dirty="0">
                <a:effectLst/>
                <a:latin typeface="+mj-lt"/>
                <a:ea typeface="Arial" panose="020B0604020202020204" pitchFamily="34" charset="0"/>
              </a:rPr>
              <a:t>raise hand </a:t>
            </a:r>
            <a:r>
              <a:rPr lang="en-US" sz="1400" dirty="0">
                <a:effectLst/>
                <a:latin typeface="+mj-lt"/>
                <a:ea typeface="Arial" panose="020B0604020202020204" pitchFamily="34" charset="0"/>
              </a:rPr>
              <a:t>yang </a:t>
            </a:r>
            <a:r>
              <a:rPr lang="en-US" sz="1400" dirty="0" err="1">
                <a:effectLst/>
                <a:latin typeface="+mj-lt"/>
                <a:ea typeface="Arial" panose="020B0604020202020204" pitchFamily="34" charset="0"/>
              </a:rPr>
              <a:t>dapat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digunakan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untuk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mengajukan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pertanyaan</a:t>
            </a:r>
            <a:r>
              <a:rPr lang="en-US" sz="1400" dirty="0">
                <a:effectLst/>
                <a:latin typeface="+mj-lt"/>
                <a:ea typeface="Arial" panose="020B0604020202020204" pitchFamily="34" charset="0"/>
              </a:rPr>
              <a:t> dan/</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pendapat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selama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sesi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diskusi</a:t>
            </a:r>
            <a:r>
              <a:rPr lang="en-US" sz="1400" dirty="0">
                <a:effectLst/>
                <a:latin typeface="+mj-lt"/>
                <a:ea typeface="Arial" panose="020B0604020202020204" pitchFamily="34" charset="0"/>
              </a:rPr>
              <a:t> per </a:t>
            </a:r>
            <a:r>
              <a:rPr lang="en-US" sz="1400" dirty="0" err="1">
                <a:effectLst/>
                <a:latin typeface="+mj-lt"/>
                <a:ea typeface="Arial" panose="020B0604020202020204" pitchFamily="34" charset="0"/>
              </a:rPr>
              <a:t>mata</a:t>
            </a:r>
            <a:r>
              <a:rPr lang="en-US" sz="1400" dirty="0">
                <a:effectLst/>
                <a:latin typeface="+mj-lt"/>
                <a:ea typeface="Arial" panose="020B0604020202020204" pitchFamily="34" charset="0"/>
              </a:rPr>
              <a:t> acara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berlangsung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Apabila</a:t>
            </a:r>
            <a:r>
              <a:rPr lang="en-US" sz="1400" dirty="0">
                <a:effectLst/>
                <a:latin typeface="+mj-lt"/>
                <a:ea typeface="Arial" panose="020B0604020202020204" pitchFamily="34" charset="0"/>
              </a:rPr>
              <a:t> Perseroan </a:t>
            </a:r>
            <a:r>
              <a:rPr lang="en-US" sz="1400" dirty="0" err="1">
                <a:effectLst/>
                <a:latin typeface="+mj-lt"/>
                <a:ea typeface="Arial" panose="020B0604020202020204" pitchFamily="34" charset="0"/>
              </a:rPr>
              <a:t>mengizinkan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dengan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mengaktifkan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fitur</a:t>
            </a:r>
            <a:r>
              <a:rPr lang="en-US" sz="1400" dirty="0">
                <a:effectLst/>
                <a:latin typeface="+mj-lt"/>
                <a:ea typeface="Arial" panose="020B0604020202020204" pitchFamily="34" charset="0"/>
              </a:rPr>
              <a:t> </a:t>
            </a:r>
            <a:r>
              <a:rPr lang="en-US" sz="1400" i="1" dirty="0">
                <a:effectLst/>
                <a:latin typeface="+mj-lt"/>
                <a:ea typeface="Arial" panose="020B0604020202020204" pitchFamily="34" charset="0"/>
              </a:rPr>
              <a:t>allow to talk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maka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menyampaikan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pertanyaan</a:t>
            </a:r>
            <a:r>
              <a:rPr lang="en-US" sz="1400" dirty="0">
                <a:effectLst/>
                <a:latin typeface="+mj-lt"/>
                <a:ea typeface="Arial" panose="020B0604020202020204" pitchFamily="34" charset="0"/>
              </a:rPr>
              <a:t> dan/</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pendapat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dengan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berbicara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langsung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Penentuan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mekanisme</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pelaksanaan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diskusi</a:t>
            </a:r>
            <a:r>
              <a:rPr lang="en-US" sz="1400" dirty="0">
                <a:effectLst/>
                <a:latin typeface="+mj-lt"/>
                <a:ea typeface="Arial" panose="020B0604020202020204" pitchFamily="34" charset="0"/>
              </a:rPr>
              <a:t> per </a:t>
            </a:r>
            <a:r>
              <a:rPr lang="en-US" sz="1400" dirty="0" err="1">
                <a:effectLst/>
                <a:latin typeface="+mj-lt"/>
                <a:ea typeface="Arial" panose="020B0604020202020204" pitchFamily="34" charset="0"/>
              </a:rPr>
              <a:t>mata</a:t>
            </a:r>
            <a:r>
              <a:rPr lang="en-US" sz="1400" dirty="0">
                <a:effectLst/>
                <a:latin typeface="+mj-lt"/>
                <a:ea typeface="Arial" panose="020B0604020202020204" pitchFamily="34" charset="0"/>
              </a:rPr>
              <a:t> acara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menggunakan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fitur</a:t>
            </a:r>
            <a:r>
              <a:rPr lang="en-US" sz="1400" dirty="0">
                <a:effectLst/>
                <a:latin typeface="+mj-lt"/>
                <a:ea typeface="Arial" panose="020B0604020202020204" pitchFamily="34" charset="0"/>
              </a:rPr>
              <a:t> </a:t>
            </a:r>
            <a:r>
              <a:rPr lang="en-US" sz="1400" i="1" dirty="0">
                <a:effectLst/>
                <a:latin typeface="+mj-lt"/>
                <a:ea typeface="Arial" panose="020B0604020202020204" pitchFamily="34" charset="0"/>
              </a:rPr>
              <a:t>allow to talk </a:t>
            </a:r>
            <a:r>
              <a:rPr lang="en-US" sz="1400" dirty="0">
                <a:effectLst/>
                <a:latin typeface="+mj-lt"/>
                <a:ea typeface="Arial" panose="020B0604020202020204" pitchFamily="34" charset="0"/>
              </a:rPr>
              <a:t>yang </a:t>
            </a:r>
            <a:r>
              <a:rPr lang="en-US" sz="1400" dirty="0" err="1">
                <a:effectLst/>
                <a:latin typeface="+mj-lt"/>
                <a:ea typeface="Arial" panose="020B0604020202020204" pitchFamily="34" charset="0"/>
              </a:rPr>
              <a:t>terdapat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dalam</a:t>
            </a:r>
            <a:r>
              <a:rPr lang="en-US" sz="1400" dirty="0">
                <a:effectLst/>
                <a:latin typeface="+mj-lt"/>
                <a:ea typeface="Arial" panose="020B0604020202020204" pitchFamily="34" charset="0"/>
              </a:rPr>
              <a:t> </a:t>
            </a:r>
            <a:r>
              <a:rPr lang="en-US" sz="1400" b="1" dirty="0" err="1">
                <a:effectLst/>
                <a:latin typeface="+mj-lt"/>
                <a:ea typeface="Arial" panose="020B0604020202020204" pitchFamily="34" charset="0"/>
              </a:rPr>
              <a:t>Tayangan</a:t>
            </a:r>
            <a:r>
              <a:rPr lang="en-US" sz="1400" b="1" dirty="0">
                <a:effectLst/>
                <a:latin typeface="+mj-lt"/>
                <a:ea typeface="Arial" panose="020B0604020202020204" pitchFamily="34" charset="0"/>
              </a:rPr>
              <a:t> RUPS</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merupakan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kewenangan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setiap</a:t>
            </a:r>
            <a:r>
              <a:rPr lang="en-US" sz="1400" dirty="0">
                <a:effectLst/>
                <a:latin typeface="+mj-lt"/>
                <a:ea typeface="Arial" panose="020B0604020202020204" pitchFamily="34" charset="0"/>
              </a:rPr>
              <a:t> Perseroan dan </a:t>
            </a:r>
            <a:r>
              <a:rPr lang="en-US" sz="1400" dirty="0" err="1">
                <a:effectLst/>
                <a:latin typeface="+mj-lt"/>
                <a:ea typeface="Arial" panose="020B0604020202020204" pitchFamily="34" charset="0"/>
              </a:rPr>
              <a:t>hal</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tersebut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dituangkan</a:t>
            </a:r>
            <a:r>
              <a:rPr lang="en-US" sz="1400" dirty="0">
                <a:effectLst/>
                <a:latin typeface="+mj-lt"/>
                <a:ea typeface="Arial" panose="020B0604020202020204" pitchFamily="34" charset="0"/>
              </a:rPr>
              <a:t> Perseroan </a:t>
            </a:r>
            <a:r>
              <a:rPr lang="en-US" sz="1400" dirty="0" err="1">
                <a:effectLst/>
                <a:latin typeface="+mj-lt"/>
                <a:ea typeface="Arial" panose="020B0604020202020204" pitchFamily="34" charset="0"/>
              </a:rPr>
              <a:t>dalam</a:t>
            </a:r>
            <a:r>
              <a:rPr lang="en-US" sz="1400" dirty="0">
                <a:effectLst/>
                <a:latin typeface="+mj-lt"/>
                <a:ea typeface="Arial" panose="020B0604020202020204" pitchFamily="34" charset="0"/>
              </a:rPr>
              <a:t> Tata </a:t>
            </a:r>
            <a:r>
              <a:rPr lang="en-US" sz="1400" dirty="0" err="1">
                <a:effectLst/>
                <a:latin typeface="+mj-lt"/>
                <a:ea typeface="Arial" panose="020B0604020202020204" pitchFamily="34" charset="0"/>
              </a:rPr>
              <a:t>Tertib</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Pelaksanaan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Rapat</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melalui</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aplikasi</a:t>
            </a:r>
            <a:r>
              <a:rPr lang="en-US" sz="1400" b="1" dirty="0">
                <a:effectLst/>
                <a:latin typeface="+mj-lt"/>
                <a:ea typeface="Arial" panose="020B0604020202020204" pitchFamily="34" charset="0"/>
              </a:rPr>
              <a:t> </a:t>
            </a:r>
            <a:r>
              <a:rPr lang="en-US" sz="1400" b="1" dirty="0" err="1">
                <a:effectLst/>
                <a:latin typeface="+mj-lt"/>
                <a:ea typeface="Arial" panose="020B0604020202020204" pitchFamily="34" charset="0"/>
              </a:rPr>
              <a:t>eASY.KSEI</a:t>
            </a:r>
            <a:r>
              <a:rPr lang="en-US" sz="1400" b="1" dirty="0">
                <a:effectLst/>
                <a:latin typeface="+mj-lt"/>
                <a:ea typeface="Arial" panose="020B0604020202020204" pitchFamily="34" charset="0"/>
              </a:rPr>
              <a:t>.</a:t>
            </a:r>
            <a:endParaRPr lang="en-ID" sz="1400" dirty="0">
              <a:effectLst/>
              <a:latin typeface="+mj-lt"/>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err="1">
                <a:effectLst/>
                <a:latin typeface="+mj-lt"/>
                <a:ea typeface="Arial" panose="020B0604020202020204" pitchFamily="34" charset="0"/>
              </a:rPr>
              <a:t>Untuk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mendapatkan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pengalaman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terbaik</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dalam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menggunakan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aplikasi</a:t>
            </a:r>
            <a:r>
              <a:rPr lang="en-US" sz="1400" dirty="0">
                <a:effectLst/>
                <a:latin typeface="+mj-lt"/>
                <a:ea typeface="Arial" panose="020B0604020202020204" pitchFamily="34" charset="0"/>
              </a:rPr>
              <a:t> </a:t>
            </a:r>
            <a:r>
              <a:rPr lang="en-US" sz="1400" b="1" dirty="0" err="1">
                <a:effectLst/>
                <a:latin typeface="+mj-lt"/>
                <a:ea typeface="Arial" panose="020B0604020202020204" pitchFamily="34" charset="0"/>
              </a:rPr>
              <a:t>eASY.KSEI</a:t>
            </a:r>
            <a:r>
              <a:rPr lang="en-US" sz="1400" b="1" dirty="0">
                <a:effectLst/>
                <a:latin typeface="+mj-lt"/>
                <a:ea typeface="Arial" panose="020B0604020202020204" pitchFamily="34" charset="0"/>
              </a:rPr>
              <a:t> dan/</a:t>
            </a:r>
            <a:r>
              <a:rPr lang="en-US" sz="1400" b="1" dirty="0" err="1">
                <a:effectLst/>
                <a:latin typeface="+mj-lt"/>
                <a:ea typeface="Arial" panose="020B0604020202020204" pitchFamily="34" charset="0"/>
              </a:rPr>
              <a:t>atau</a:t>
            </a:r>
            <a:r>
              <a:rPr lang="en-US" sz="1400" b="1" dirty="0">
                <a:effectLst/>
                <a:latin typeface="+mj-lt"/>
                <a:ea typeface="Arial" panose="020B0604020202020204" pitchFamily="34" charset="0"/>
              </a:rPr>
              <a:t> </a:t>
            </a:r>
            <a:r>
              <a:rPr lang="en-US" sz="1400" b="1" dirty="0" err="1">
                <a:effectLst/>
                <a:latin typeface="+mj-lt"/>
                <a:ea typeface="Arial" panose="020B0604020202020204" pitchFamily="34" charset="0"/>
              </a:rPr>
              <a:t>Tayangan</a:t>
            </a:r>
            <a:r>
              <a:rPr lang="en-US" sz="1400" b="1" dirty="0">
                <a:effectLst/>
                <a:latin typeface="+mj-lt"/>
                <a:ea typeface="Arial" panose="020B0604020202020204" pitchFamily="34" charset="0"/>
              </a:rPr>
              <a:t> RUPS</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pemegang</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saham</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atau</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penerima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kuasanya</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disarankan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menggunakan</a:t>
            </a:r>
            <a:r>
              <a:rPr lang="en-US" sz="1400" dirty="0">
                <a:effectLst/>
                <a:latin typeface="+mj-lt"/>
                <a:ea typeface="Arial" panose="020B0604020202020204" pitchFamily="34" charset="0"/>
              </a:rPr>
              <a:t> </a:t>
            </a:r>
            <a:r>
              <a:rPr lang="en-US" sz="1400" dirty="0" err="1">
                <a:effectLst/>
                <a:latin typeface="+mj-lt"/>
                <a:ea typeface="Arial" panose="020B0604020202020204" pitchFamily="34" charset="0"/>
              </a:rPr>
              <a:t>peramban</a:t>
            </a:r>
            <a:r>
              <a:rPr lang="en-US" sz="1400" dirty="0">
                <a:effectLst/>
                <a:latin typeface="+mj-lt"/>
                <a:ea typeface="Arial" panose="020B0604020202020204" pitchFamily="34" charset="0"/>
              </a:rPr>
              <a:t> </a:t>
            </a:r>
            <a:r>
              <a:rPr lang="en-US" sz="1400" i="1" dirty="0">
                <a:effectLst/>
                <a:latin typeface="+mj-lt"/>
                <a:ea typeface="Arial" panose="020B0604020202020204" pitchFamily="34" charset="0"/>
              </a:rPr>
              <a:t>(browser) </a:t>
            </a:r>
            <a:r>
              <a:rPr lang="en-US" sz="1400" dirty="0">
                <a:effectLst/>
                <a:latin typeface="+mj-lt"/>
                <a:ea typeface="Arial" panose="020B0604020202020204" pitchFamily="34" charset="0"/>
              </a:rPr>
              <a:t>Mozilla Firefox.</a:t>
            </a:r>
            <a:endParaRPr lang="en-ID" sz="1400" dirty="0">
              <a:effectLst/>
              <a:latin typeface="+mj-lt"/>
              <a:ea typeface="Arial" panose="020B0604020202020204" pitchFamily="34" charset="0"/>
            </a:endParaRPr>
          </a:p>
          <a:p>
            <a:pPr marL="1143000" lvl="2" indent="-228600" algn="just">
              <a:lnSpc>
                <a:spcPct val="120000"/>
              </a:lnSpc>
              <a:buFont typeface="+mj-lt"/>
              <a:buAutoNum type="romanLcPeriod"/>
              <a:tabLst>
                <a:tab pos="1371600" algn="l"/>
              </a:tabLst>
            </a:pPr>
            <a:endParaRPr lang="en-ID" sz="1400" dirty="0">
              <a:effectLst/>
              <a:latin typeface="+mj-lt"/>
              <a:ea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371600" algn="l"/>
              </a:tabLst>
            </a:pPr>
            <a:endParaRPr kumimoji="0" lang="en-US" sz="1100" b="0" i="0" u="none" strike="noStrike" cap="none" normalizeH="0" baseline="0" dirty="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1734825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5D400961-ACEB-49C5-96FF-87CCC1926C07}"/>
              </a:ext>
            </a:extLst>
          </p:cNvPr>
          <p:cNvSpPr>
            <a:spLocks noChangeArrowheads="1"/>
          </p:cNvSpPr>
          <p:nvPr/>
        </p:nvSpPr>
        <p:spPr bwMode="auto">
          <a:xfrm>
            <a:off x="323528" y="217118"/>
            <a:ext cx="8712968"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3538" indent="-276225">
              <a:tabLst>
                <a:tab pos="363538" algn="l"/>
              </a:tabLst>
            </a:pPr>
            <a:endParaRPr lang="en-ID" sz="1400" dirty="0"/>
          </a:p>
          <a:p>
            <a:pPr marL="87313">
              <a:tabLst>
                <a:tab pos="363538" algn="l"/>
              </a:tabLst>
            </a:pPr>
            <a:r>
              <a:rPr lang="en-US" sz="1400" dirty="0"/>
              <a:t>8.	</a:t>
            </a:r>
            <a:r>
              <a:rPr lang="id-ID" sz="1400" dirty="0"/>
              <a:t>Untuk Mata Acara Rapat Umum Pemegang Saham </a:t>
            </a:r>
            <a:r>
              <a:rPr lang="en-US" sz="1400" dirty="0" err="1"/>
              <a:t>Tahunan</a:t>
            </a:r>
            <a:r>
              <a:rPr lang="en-US" sz="1400" dirty="0"/>
              <a:t> </a:t>
            </a:r>
            <a:r>
              <a:rPr lang="id-ID" sz="1400" dirty="0"/>
              <a:t>berlaku ketentuan sebagaimana diatur</a:t>
            </a:r>
            <a:r>
              <a:rPr lang="en-ID" sz="1400" dirty="0"/>
              <a:t>  </a:t>
            </a:r>
          </a:p>
          <a:p>
            <a:pPr marL="87313">
              <a:tabLst>
                <a:tab pos="363538" algn="l"/>
              </a:tabLst>
            </a:pPr>
            <a:r>
              <a:rPr lang="en-ID" sz="1400" dirty="0"/>
              <a:t>        </a:t>
            </a:r>
            <a:r>
              <a:rPr lang="id-ID" sz="1400" dirty="0"/>
              <a:t>dalam </a:t>
            </a:r>
            <a:r>
              <a:rPr lang="en-US" sz="1400" dirty="0" err="1"/>
              <a:t>pasal</a:t>
            </a:r>
            <a:r>
              <a:rPr lang="en-US" sz="1400" dirty="0"/>
              <a:t> 21  </a:t>
            </a:r>
            <a:r>
              <a:rPr lang="en-US" sz="1400" dirty="0" err="1"/>
              <a:t>ayat</a:t>
            </a:r>
            <a:r>
              <a:rPr lang="en-US" sz="1400" dirty="0"/>
              <a:t> 9 </a:t>
            </a:r>
            <a:r>
              <a:rPr lang="en-US" sz="1400" dirty="0" err="1"/>
              <a:t>Anggaran</a:t>
            </a:r>
            <a:r>
              <a:rPr lang="en-US" sz="1400" dirty="0"/>
              <a:t> Dasar Perseroan dan </a:t>
            </a:r>
            <a:r>
              <a:rPr lang="en-US" sz="1400" dirty="0" err="1"/>
              <a:t>ketentuan</a:t>
            </a:r>
            <a:r>
              <a:rPr lang="en-US" sz="1400" dirty="0"/>
              <a:t> </a:t>
            </a:r>
            <a:r>
              <a:rPr lang="en-US" sz="1400" dirty="0" err="1"/>
              <a:t>Pasal</a:t>
            </a:r>
            <a:r>
              <a:rPr lang="en-US" sz="1400" dirty="0"/>
              <a:t> 88 </a:t>
            </a:r>
            <a:r>
              <a:rPr lang="en-US" sz="1400" dirty="0" err="1"/>
              <a:t>ayat</a:t>
            </a:r>
            <a:r>
              <a:rPr lang="en-US" sz="1400" dirty="0"/>
              <a:t> 1 UU No. 40 </a:t>
            </a:r>
          </a:p>
          <a:p>
            <a:pPr marL="87313">
              <a:tabLst>
                <a:tab pos="363538" algn="l"/>
              </a:tabLst>
            </a:pPr>
            <a:r>
              <a:rPr lang="en-US" sz="1400" dirty="0"/>
              <a:t>        </a:t>
            </a:r>
            <a:r>
              <a:rPr lang="en-US" sz="1400" dirty="0" err="1"/>
              <a:t>Tahun</a:t>
            </a:r>
            <a:r>
              <a:rPr lang="en-US" sz="1400" dirty="0"/>
              <a:t> 2007 </a:t>
            </a:r>
            <a:r>
              <a:rPr lang="en-US" sz="1400" dirty="0" err="1"/>
              <a:t>tentang</a:t>
            </a:r>
            <a:r>
              <a:rPr lang="en-US" sz="1400" dirty="0"/>
              <a:t> Perseroan </a:t>
            </a:r>
            <a:r>
              <a:rPr lang="en-US" sz="1400" dirty="0" err="1"/>
              <a:t>Terbatas</a:t>
            </a:r>
            <a:r>
              <a:rPr lang="en-US" sz="1400" dirty="0"/>
              <a:t>, yang </a:t>
            </a:r>
            <a:r>
              <a:rPr lang="en-US" sz="1400" dirty="0" err="1"/>
              <a:t>mensyaratkan</a:t>
            </a:r>
            <a:r>
              <a:rPr lang="en-US" sz="1400" dirty="0"/>
              <a:t> </a:t>
            </a:r>
            <a:r>
              <a:rPr lang="en-US" sz="1400" dirty="0" err="1"/>
              <a:t>kehadiran</a:t>
            </a:r>
            <a:r>
              <a:rPr lang="en-US" sz="1400" dirty="0"/>
              <a:t> </a:t>
            </a:r>
            <a:r>
              <a:rPr lang="en-US" sz="1400" dirty="0" err="1"/>
              <a:t>pemegang</a:t>
            </a:r>
            <a:r>
              <a:rPr lang="en-US" sz="1400" dirty="0"/>
              <a:t> </a:t>
            </a:r>
            <a:r>
              <a:rPr lang="en-US" sz="1400" dirty="0" err="1"/>
              <a:t>saham</a:t>
            </a:r>
            <a:r>
              <a:rPr lang="en-US" sz="1400" dirty="0"/>
              <a:t> yang</a:t>
            </a:r>
          </a:p>
          <a:p>
            <a:pPr marL="87313">
              <a:tabLst>
                <a:tab pos="363538" algn="l"/>
              </a:tabLst>
            </a:pPr>
            <a:r>
              <a:rPr lang="en-US" sz="1400" dirty="0"/>
              <a:t>         </a:t>
            </a:r>
            <a:r>
              <a:rPr lang="en-US" sz="1400" dirty="0" err="1"/>
              <a:t>mewakili</a:t>
            </a:r>
            <a:r>
              <a:rPr lang="en-US" sz="1400" dirty="0"/>
              <a:t> paling </a:t>
            </a:r>
            <a:r>
              <a:rPr lang="id-ID" sz="1400" dirty="0"/>
              <a:t>kurang </a:t>
            </a:r>
            <a:r>
              <a:rPr lang="en-US" sz="1400" dirty="0"/>
              <a:t>1/2 (</a:t>
            </a:r>
            <a:r>
              <a:rPr lang="en-US" sz="1400" dirty="0" err="1"/>
              <a:t>satu</a:t>
            </a:r>
            <a:r>
              <a:rPr lang="en-US" sz="1400" dirty="0"/>
              <a:t> per </a:t>
            </a:r>
            <a:r>
              <a:rPr lang="en-US" sz="1400" dirty="0" err="1"/>
              <a:t>dua</a:t>
            </a:r>
            <a:r>
              <a:rPr lang="en-US" sz="1400" dirty="0"/>
              <a:t>) </a:t>
            </a:r>
            <a:r>
              <a:rPr lang="en-US" sz="1400" dirty="0" err="1"/>
              <a:t>bagian</a:t>
            </a:r>
            <a:r>
              <a:rPr lang="en-US" sz="1400" dirty="0"/>
              <a:t> </a:t>
            </a:r>
            <a:r>
              <a:rPr lang="en-US" sz="1400" dirty="0" err="1"/>
              <a:t>dari</a:t>
            </a:r>
            <a:r>
              <a:rPr lang="en-US" sz="1400" dirty="0"/>
              <a:t> </a:t>
            </a:r>
            <a:r>
              <a:rPr lang="en-US" sz="1400" dirty="0" err="1"/>
              <a:t>jumlah</a:t>
            </a:r>
            <a:r>
              <a:rPr lang="en-US" sz="1400" dirty="0"/>
              <a:t> </a:t>
            </a:r>
            <a:r>
              <a:rPr lang="en-US" sz="1400" dirty="0" err="1"/>
              <a:t>seluruh</a:t>
            </a:r>
            <a:r>
              <a:rPr lang="en-US" sz="1400" dirty="0"/>
              <a:t>  </a:t>
            </a:r>
            <a:r>
              <a:rPr lang="en-US" sz="1400" dirty="0" err="1"/>
              <a:t>saham</a:t>
            </a:r>
            <a:r>
              <a:rPr lang="en-US" sz="1400" dirty="0"/>
              <a:t> </a:t>
            </a:r>
            <a:r>
              <a:rPr lang="en-US" sz="1400" dirty="0" err="1"/>
              <a:t>dengan</a:t>
            </a:r>
            <a:r>
              <a:rPr lang="en-US" sz="1400" dirty="0"/>
              <a:t> </a:t>
            </a:r>
            <a:r>
              <a:rPr lang="en-US" sz="1400" dirty="0" err="1"/>
              <a:t>hak</a:t>
            </a:r>
            <a:r>
              <a:rPr lang="en-US" sz="1400" dirty="0"/>
              <a:t> </a:t>
            </a:r>
            <a:r>
              <a:rPr lang="en-US" sz="1400" dirty="0" err="1"/>
              <a:t>suara</a:t>
            </a:r>
            <a:r>
              <a:rPr lang="en-US" sz="1400" dirty="0"/>
              <a:t> yang</a:t>
            </a:r>
          </a:p>
          <a:p>
            <a:pPr marL="87313">
              <a:tabLst>
                <a:tab pos="363538" algn="l"/>
              </a:tabLst>
            </a:pPr>
            <a:r>
              <a:rPr lang="en-US" sz="1400" dirty="0"/>
              <a:t>         </a:t>
            </a:r>
            <a:r>
              <a:rPr lang="en-US" sz="1400" dirty="0" err="1"/>
              <a:t>sah</a:t>
            </a:r>
            <a:r>
              <a:rPr lang="en-US" sz="1400" dirty="0"/>
              <a:t> yang </a:t>
            </a:r>
            <a:r>
              <a:rPr lang="en-US" sz="1400" dirty="0" err="1"/>
              <a:t>telah</a:t>
            </a:r>
            <a:r>
              <a:rPr lang="en-US" sz="1400" dirty="0"/>
              <a:t> </a:t>
            </a:r>
            <a:r>
              <a:rPr lang="en-US" sz="1400" dirty="0" err="1"/>
              <a:t>dikeluarkan</a:t>
            </a:r>
            <a:r>
              <a:rPr lang="en-US" sz="1400" dirty="0"/>
              <a:t> Perseroan.</a:t>
            </a:r>
            <a:endParaRPr lang="en-ID" sz="1400" dirty="0"/>
          </a:p>
          <a:p>
            <a:pPr marL="87313" lvl="0">
              <a:tabLst>
                <a:tab pos="363538" algn="l"/>
              </a:tabLst>
            </a:pPr>
            <a:endParaRPr lang="en-US" sz="1400" dirty="0"/>
          </a:p>
          <a:p>
            <a:pPr marL="87313">
              <a:tabLst>
                <a:tab pos="363538" algn="l"/>
              </a:tabLst>
            </a:pPr>
            <a:r>
              <a:rPr lang="en-US" sz="1400" dirty="0">
                <a:ea typeface="Times New Roman" pitchFamily="18" charset="0"/>
                <a:cs typeface="Courier New" pitchFamily="49" charset="0"/>
              </a:rPr>
              <a:t>9.   </a:t>
            </a:r>
            <a:r>
              <a:rPr lang="en-US" sz="1400" dirty="0" err="1">
                <a:ea typeface="Times New Roman" pitchFamily="18" charset="0"/>
                <a:cs typeface="Courier New" pitchFamily="49" charset="0"/>
              </a:rPr>
              <a:t>Segala</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sesuatu</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dibicarakan</a:t>
            </a:r>
            <a:r>
              <a:rPr lang="en-US" sz="1400" dirty="0">
                <a:ea typeface="Times New Roman" pitchFamily="18" charset="0"/>
                <a:cs typeface="Courier New" pitchFamily="49" charset="0"/>
              </a:rPr>
              <a:t> dan </a:t>
            </a:r>
            <a:r>
              <a:rPr lang="en-US" sz="1400" dirty="0" err="1">
                <a:ea typeface="Times New Roman" pitchFamily="18" charset="0"/>
                <a:cs typeface="Courier New" pitchFamily="49" charset="0"/>
              </a:rPr>
              <a:t>diputuskan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dalam</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Rapat</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dibuat</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Berita</a:t>
            </a:r>
            <a:r>
              <a:rPr lang="en-US" sz="1400" dirty="0">
                <a:ea typeface="Times New Roman" pitchFamily="18" charset="0"/>
                <a:cs typeface="Courier New" pitchFamily="49" charset="0"/>
              </a:rPr>
              <a:t> Acara </a:t>
            </a:r>
            <a:r>
              <a:rPr lang="en-US" sz="1400" dirty="0" err="1">
                <a:ea typeface="Times New Roman" pitchFamily="18" charset="0"/>
                <a:cs typeface="Courier New" pitchFamily="49" charset="0"/>
              </a:rPr>
              <a:t>Rapat</a:t>
            </a:r>
            <a:r>
              <a:rPr lang="en-US" sz="1400" dirty="0">
                <a:ea typeface="Times New Roman" pitchFamily="18" charset="0"/>
                <a:cs typeface="Courier New" pitchFamily="49" charset="0"/>
              </a:rPr>
              <a:t> oleh  </a:t>
            </a:r>
          </a:p>
          <a:p>
            <a:pPr marL="87313">
              <a:tabLst>
                <a:tab pos="363538" algn="l"/>
              </a:tabLst>
            </a:pP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Notaris</a:t>
            </a:r>
            <a:r>
              <a:rPr lang="en-US" sz="1400" dirty="0">
                <a:ea typeface="Times New Roman" pitchFamily="18" charset="0"/>
                <a:cs typeface="Courier New" pitchFamily="49" charset="0"/>
              </a:rPr>
              <a:t>.</a:t>
            </a:r>
          </a:p>
          <a:p>
            <a:pPr lvl="0" fontAlgn="base">
              <a:spcBef>
                <a:spcPct val="0"/>
              </a:spcBef>
              <a:spcAft>
                <a:spcPct val="0"/>
              </a:spcAft>
              <a:tabLst>
                <a:tab pos="261938" algn="l"/>
                <a:tab pos="536575" algn="l"/>
              </a:tabLst>
            </a:pPr>
            <a:endParaRPr lang="en-US" sz="1400" dirty="0">
              <a:ea typeface="Times New Roman" pitchFamily="18" charset="0"/>
              <a:cs typeface="Courier New" pitchFamily="49" charset="0"/>
            </a:endParaRP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10.   Para </a:t>
            </a:r>
            <a:r>
              <a:rPr lang="en-US" sz="1400" dirty="0" err="1">
                <a:ea typeface="Times New Roman" pitchFamily="18" charset="0"/>
                <a:cs typeface="Courier New" pitchFamily="49" charset="0"/>
              </a:rPr>
              <a:t>pemegang</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saham</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atau</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kuasanya</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sah</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datang</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setelah</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Rapat</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dibuka</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diperkenankan</a:t>
            </a:r>
            <a:r>
              <a:rPr lang="en-US" sz="1400" dirty="0">
                <a:ea typeface="Times New Roman" pitchFamily="18" charset="0"/>
                <a:cs typeface="Courier New" pitchFamily="49" charset="0"/>
              </a:rPr>
              <a:t> </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untuk</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mengikuti</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Rapat</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namun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tidak</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berhak</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untuk</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mengajukan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pertanyaan</a:t>
            </a:r>
            <a:r>
              <a:rPr lang="en-US" sz="1400" dirty="0">
                <a:ea typeface="Times New Roman" pitchFamily="18" charset="0"/>
                <a:cs typeface="Courier New" pitchFamily="49" charset="0"/>
              </a:rPr>
              <a:t> dan </a:t>
            </a:r>
            <a:r>
              <a:rPr lang="en-US" sz="1400" dirty="0" err="1">
                <a:ea typeface="Times New Roman" pitchFamily="18" charset="0"/>
                <a:cs typeface="Courier New" pitchFamily="49" charset="0"/>
              </a:rPr>
              <a:t>memberikan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suara</a:t>
            </a:r>
            <a:r>
              <a:rPr lang="en-US" sz="1400" dirty="0">
                <a:ea typeface="Times New Roman" pitchFamily="18" charset="0"/>
                <a:cs typeface="Courier New" pitchFamily="49" charset="0"/>
              </a:rPr>
              <a:t>.</a:t>
            </a:r>
          </a:p>
          <a:p>
            <a:pPr lvl="0" fontAlgn="base">
              <a:spcBef>
                <a:spcPct val="0"/>
              </a:spcBef>
              <a:spcAft>
                <a:spcPct val="0"/>
              </a:spcAft>
              <a:tabLst>
                <a:tab pos="261938" algn="l"/>
                <a:tab pos="536575" algn="l"/>
              </a:tabLst>
            </a:pPr>
            <a:endParaRPr lang="en-US" sz="1400" dirty="0">
              <a:ea typeface="Times New Roman" pitchFamily="18" charset="0"/>
              <a:cs typeface="Courier New" pitchFamily="49" charset="0"/>
            </a:endParaRP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11.	 Tata </a:t>
            </a:r>
            <a:r>
              <a:rPr lang="en-US" sz="1400" dirty="0" err="1">
                <a:ea typeface="Times New Roman" pitchFamily="18" charset="0"/>
                <a:cs typeface="Courier New" pitchFamily="49" charset="0"/>
              </a:rPr>
              <a:t>Tertib</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ini</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dibuat</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dengan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memperhatikan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ketentuan-ketentuan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Anggaran</a:t>
            </a:r>
            <a:r>
              <a:rPr lang="en-US" sz="1400" dirty="0">
                <a:ea typeface="Times New Roman" pitchFamily="18" charset="0"/>
                <a:cs typeface="Courier New" pitchFamily="49" charset="0"/>
              </a:rPr>
              <a:t> Dasar Perseroan dan </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peraturan</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berlaku</a:t>
            </a:r>
            <a:r>
              <a:rPr lang="en-US" sz="1400" dirty="0">
                <a:ea typeface="Times New Roman" pitchFamily="18" charset="0"/>
                <a:cs typeface="Courier New" pitchFamily="49" charset="0"/>
              </a:rPr>
              <a:t>. Hal-</a:t>
            </a:r>
            <a:r>
              <a:rPr lang="en-US" sz="1400" dirty="0" err="1">
                <a:ea typeface="Times New Roman" pitchFamily="18" charset="0"/>
                <a:cs typeface="Courier New" pitchFamily="49" charset="0"/>
              </a:rPr>
              <a:t>hal</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terjadi</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selama</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berlangsungnya</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Rapat</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belum</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diatur</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dalam</a:t>
            </a:r>
            <a:endParaRPr lang="en-US" sz="1400" dirty="0">
              <a:ea typeface="Times New Roman" pitchFamily="18" charset="0"/>
              <a:cs typeface="Courier New" pitchFamily="49" charset="0"/>
            </a:endParaRP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tata </a:t>
            </a:r>
            <a:r>
              <a:rPr lang="en-US" sz="1400" dirty="0" err="1">
                <a:ea typeface="Times New Roman" pitchFamily="18" charset="0"/>
                <a:cs typeface="Courier New" pitchFamily="49" charset="0"/>
              </a:rPr>
              <a:t>tertib</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ini</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akan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ditentukan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pengaturannya</a:t>
            </a:r>
            <a:r>
              <a:rPr lang="en-US" sz="1400" dirty="0">
                <a:ea typeface="Times New Roman" pitchFamily="18" charset="0"/>
                <a:cs typeface="Courier New" pitchFamily="49" charset="0"/>
              </a:rPr>
              <a:t> oleh </a:t>
            </a:r>
            <a:r>
              <a:rPr lang="en-US" sz="1400" dirty="0" err="1">
                <a:ea typeface="Times New Roman" pitchFamily="18" charset="0"/>
                <a:cs typeface="Courier New" pitchFamily="49" charset="0"/>
              </a:rPr>
              <a:t>Pimpinan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Rapat</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dengan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memperhatikan</a:t>
            </a:r>
            <a:r>
              <a:rPr lang="en-US" sz="1400" dirty="0">
                <a:ea typeface="Times New Roman" pitchFamily="18" charset="0"/>
                <a:cs typeface="Courier New" pitchFamily="49" charset="0"/>
              </a:rPr>
              <a:t> </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Anggaran</a:t>
            </a:r>
            <a:r>
              <a:rPr lang="en-US" sz="1400" dirty="0">
                <a:ea typeface="Times New Roman" pitchFamily="18" charset="0"/>
                <a:cs typeface="Courier New" pitchFamily="49" charset="0"/>
              </a:rPr>
              <a:t> Dasar Perseroan dan </a:t>
            </a:r>
            <a:r>
              <a:rPr lang="en-US" sz="1400" dirty="0" err="1">
                <a:ea typeface="Times New Roman" pitchFamily="18" charset="0"/>
                <a:cs typeface="Courier New" pitchFamily="49" charset="0"/>
              </a:rPr>
              <a:t>ketentuan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peraturan</a:t>
            </a:r>
            <a:r>
              <a:rPr lang="en-US" sz="1400" dirty="0">
                <a:ea typeface="Times New Roman" pitchFamily="18" charset="0"/>
                <a:cs typeface="Courier New" pitchFamily="49" charset="0"/>
              </a:rPr>
              <a:t> </a:t>
            </a:r>
            <a:r>
              <a:rPr lang="en-US" sz="1400" dirty="0" err="1">
                <a:ea typeface="Times New Roman" pitchFamily="18" charset="0"/>
                <a:cs typeface="Courier New" pitchFamily="49" charset="0"/>
              </a:rPr>
              <a:t>terkait</a:t>
            </a:r>
            <a:r>
              <a:rPr lang="en-US" sz="1400" dirty="0">
                <a:ea typeface="Times New Roman" pitchFamily="18" charset="0"/>
                <a:cs typeface="Courier New" pitchFamily="49" charset="0"/>
              </a:rPr>
              <a:t> yang </a:t>
            </a:r>
            <a:r>
              <a:rPr lang="en-US" sz="1400" dirty="0" err="1">
                <a:ea typeface="Times New Roman" pitchFamily="18" charset="0"/>
                <a:cs typeface="Courier New" pitchFamily="49" charset="0"/>
              </a:rPr>
              <a:t>berlaku</a:t>
            </a:r>
            <a:r>
              <a:rPr lang="en-US" sz="1400" dirty="0">
                <a:ea typeface="Times New Roman" pitchFamily="18" charset="0"/>
                <a:cs typeface="Courier New" pitchFamily="49" charset="0"/>
              </a:rPr>
              <a:t>.</a:t>
            </a:r>
          </a:p>
          <a:p>
            <a:pPr lvl="0" algn="ctr" fontAlgn="base">
              <a:spcBef>
                <a:spcPct val="0"/>
              </a:spcBef>
              <a:spcAft>
                <a:spcPct val="0"/>
              </a:spcAft>
              <a:tabLst>
                <a:tab pos="261938" algn="l"/>
                <a:tab pos="536575" algn="l"/>
              </a:tabLst>
            </a:pPr>
            <a:endParaRPr lang="en-US" sz="1600" dirty="0">
              <a:ea typeface="Times New Roman" pitchFamily="18" charset="0"/>
              <a:cs typeface="Courier New" pitchFamily="49" charset="0"/>
            </a:endParaRPr>
          </a:p>
          <a:p>
            <a:pPr lvl="0" algn="ctr" fontAlgn="base">
              <a:spcBef>
                <a:spcPct val="0"/>
              </a:spcBef>
              <a:spcAft>
                <a:spcPct val="0"/>
              </a:spcAft>
              <a:tabLst>
                <a:tab pos="261938" algn="l"/>
                <a:tab pos="536575" algn="l"/>
              </a:tabLst>
            </a:pPr>
            <a:r>
              <a:rPr lang="en-US" sz="1600" b="1" dirty="0">
                <a:ea typeface="Times New Roman" pitchFamily="18" charset="0"/>
                <a:cs typeface="Courier New" pitchFamily="49" charset="0"/>
              </a:rPr>
              <a:t>DIREKSI PERSEROAN</a:t>
            </a:r>
          </a:p>
          <a:p>
            <a:pPr marL="0" marR="0" lvl="0" indent="0" algn="just" defTabSz="914400" rtl="0" eaLnBrk="0" fontAlgn="base" latinLnBrk="0" hangingPunct="0">
              <a:lnSpc>
                <a:spcPct val="100000"/>
              </a:lnSpc>
              <a:spcBef>
                <a:spcPct val="0"/>
              </a:spcBef>
              <a:spcAft>
                <a:spcPct val="0"/>
              </a:spcAft>
              <a:buClrTx/>
              <a:buSzTx/>
              <a:buFontTx/>
              <a:buNone/>
              <a:tabLst>
                <a:tab pos="1371600" algn="l"/>
              </a:tabLst>
            </a:pPr>
            <a:endParaRPr kumimoji="0" lang="en-US" sz="1600" b="0" i="0" u="none" strike="noStrike" cap="none" normalizeH="0" baseline="0" dirty="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TotalTime>
  <Words>1776</Words>
  <Application>Microsoft Office PowerPoint</Application>
  <PresentationFormat>On-screen Show (4:3)</PresentationFormat>
  <Paragraphs>138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body</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TATA TERTIB RAPAT UMUM PEMEGANG SAHAM TAHUNAN PT ARTHAVEST Tbk</dc:title>
  <dc:creator>Ruko 01</dc:creator>
  <cp:lastModifiedBy>Office 365</cp:lastModifiedBy>
  <cp:revision>107</cp:revision>
  <dcterms:created xsi:type="dcterms:W3CDTF">2016-06-09T02:18:35Z</dcterms:created>
  <dcterms:modified xsi:type="dcterms:W3CDTF">2023-03-08T03:35:21Z</dcterms:modified>
</cp:coreProperties>
</file>